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6" r:id="rId2"/>
    <p:sldId id="401" r:id="rId3"/>
    <p:sldId id="407" r:id="rId4"/>
    <p:sldId id="402" r:id="rId5"/>
    <p:sldId id="406" r:id="rId6"/>
    <p:sldId id="408" r:id="rId7"/>
    <p:sldId id="409" r:id="rId8"/>
    <p:sldId id="410" r:id="rId9"/>
    <p:sldId id="398" r:id="rId10"/>
    <p:sldId id="403" r:id="rId11"/>
    <p:sldId id="404" r:id="rId12"/>
    <p:sldId id="411" r:id="rId13"/>
    <p:sldId id="412" r:id="rId14"/>
    <p:sldId id="413" r:id="rId15"/>
    <p:sldId id="414" r:id="rId16"/>
    <p:sldId id="415" r:id="rId17"/>
    <p:sldId id="405" r:id="rId18"/>
    <p:sldId id="416" r:id="rId19"/>
    <p:sldId id="419" r:id="rId20"/>
    <p:sldId id="418" r:id="rId21"/>
    <p:sldId id="417" r:id="rId22"/>
    <p:sldId id="423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99"/>
    <a:srgbClr val="D74A5E"/>
    <a:srgbClr val="FFFF00"/>
    <a:srgbClr val="9D2E59"/>
    <a:srgbClr val="CBA945"/>
    <a:srgbClr val="7CCD47"/>
    <a:srgbClr val="AA2A07"/>
    <a:srgbClr val="B23717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24" autoAdjust="0"/>
  </p:normalViewPr>
  <p:slideViewPr>
    <p:cSldViewPr>
      <p:cViewPr varScale="1">
        <p:scale>
          <a:sx n="64" d="100"/>
          <a:sy n="64" d="100"/>
        </p:scale>
        <p:origin x="67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0AA93-AE50-457A-A186-5D0657C3D52D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</dgm:pt>
    <dgm:pt modelId="{7137981E-7C2E-4F2C-9B72-C6419CEDF86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b="1" dirty="0">
              <a:latin typeface="+mj-lt"/>
            </a:rPr>
            <a:t>KHÁI NIỆM VÀ DANH PHÁP</a:t>
          </a:r>
        </a:p>
      </dgm:t>
    </dgm:pt>
    <dgm:pt modelId="{912CF3E2-AA39-4158-AD84-65F1B0005DE8}" type="parTrans" cxnId="{713CCF7F-3E3B-47B6-AB70-756BCF34D87F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42458575-5EF5-4FE9-BCDE-46C784ABE541}" type="sibTrans" cxnId="{713CCF7F-3E3B-47B6-AB70-756BCF34D87F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35C8BAA9-5697-4CA5-9296-85FF82CA05D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b="1" dirty="0">
              <a:latin typeface="+mj-lt"/>
            </a:rPr>
            <a:t>TÍNH CHẤT VẬT LÍ</a:t>
          </a:r>
        </a:p>
      </dgm:t>
    </dgm:pt>
    <dgm:pt modelId="{B521DEF8-D8E7-4910-805F-B5407F8E74BC}" type="parTrans" cxnId="{4F25785D-67A4-4A57-99F7-BF96C9753FD9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0FDB53DF-A90B-43D7-8251-FABC9AD2648E}" type="sibTrans" cxnId="{4F25785D-67A4-4A57-99F7-BF96C9753FD9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BE531C9A-3EC6-4728-B563-64C07E0E34E7}">
      <dgm:prSet phldrT="[Text]" custT="1"/>
      <dgm:spPr>
        <a:solidFill>
          <a:srgbClr val="FE7B91"/>
        </a:solidFill>
      </dgm:spPr>
      <dgm:t>
        <a:bodyPr/>
        <a:lstStyle/>
        <a:p>
          <a:r>
            <a:rPr lang="en-US" sz="2800" b="1">
              <a:latin typeface="+mj-lt"/>
            </a:rPr>
            <a:t>TÍNH CHẤT HÓA HỌC</a:t>
          </a:r>
        </a:p>
      </dgm:t>
    </dgm:pt>
    <dgm:pt modelId="{4BFBED47-051A-410B-9EE2-E202862A7C3C}" type="parTrans" cxnId="{E8126538-4D3F-4835-ACE5-39083F16C0DB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8B9ADA35-1CB8-4EF8-B2CF-B7303E7A72CF}" type="sibTrans" cxnId="{E8126538-4D3F-4835-ACE5-39083F16C0DB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EDC1074B-437C-4FA6-BD63-1DB8AF1C6509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2800" b="1">
              <a:latin typeface="+mj-lt"/>
            </a:rPr>
            <a:t>ỨNG DỤNG</a:t>
          </a:r>
        </a:p>
      </dgm:t>
    </dgm:pt>
    <dgm:pt modelId="{5B50DA48-82C5-4A4A-936F-84199DD789B4}" type="parTrans" cxnId="{3368444B-C569-4447-8531-888577734C1E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7B1F35CD-CDAA-4FE0-9387-2ADE3ED7D2CF}" type="sibTrans" cxnId="{3368444B-C569-4447-8531-888577734C1E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3D6253D4-C3A5-4334-B16E-87470DE8D883}" type="pres">
      <dgm:prSet presAssocID="{D2A0AA93-AE50-457A-A186-5D0657C3D52D}" presName="linear" presStyleCnt="0">
        <dgm:presLayoutVars>
          <dgm:dir/>
          <dgm:animLvl val="lvl"/>
          <dgm:resizeHandles val="exact"/>
        </dgm:presLayoutVars>
      </dgm:prSet>
      <dgm:spPr/>
    </dgm:pt>
    <dgm:pt modelId="{B661E96F-94A3-4573-8C70-AB5966B8692C}" type="pres">
      <dgm:prSet presAssocID="{7137981E-7C2E-4F2C-9B72-C6419CEDF861}" presName="parentLin" presStyleCnt="0"/>
      <dgm:spPr/>
    </dgm:pt>
    <dgm:pt modelId="{0045FE9B-AACE-455B-A794-DCC3CE163EFB}" type="pres">
      <dgm:prSet presAssocID="{7137981E-7C2E-4F2C-9B72-C6419CEDF861}" presName="parentLeftMargin" presStyleLbl="node1" presStyleIdx="0" presStyleCnt="4"/>
      <dgm:spPr/>
    </dgm:pt>
    <dgm:pt modelId="{D78223CF-EA93-4C61-A3EC-A93CDAC2C0C7}" type="pres">
      <dgm:prSet presAssocID="{7137981E-7C2E-4F2C-9B72-C6419CEDF86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E31BCE0-D01A-46A8-BC6E-75602AB71FD0}" type="pres">
      <dgm:prSet presAssocID="{7137981E-7C2E-4F2C-9B72-C6419CEDF861}" presName="negativeSpace" presStyleCnt="0"/>
      <dgm:spPr/>
    </dgm:pt>
    <dgm:pt modelId="{DEBDB3EA-AA86-4993-A3D3-5C94A85C199A}" type="pres">
      <dgm:prSet presAssocID="{7137981E-7C2E-4F2C-9B72-C6419CEDF861}" presName="childText" presStyleLbl="conFgAcc1" presStyleIdx="0" presStyleCnt="4">
        <dgm:presLayoutVars>
          <dgm:bulletEnabled val="1"/>
        </dgm:presLayoutVars>
      </dgm:prSet>
      <dgm:spPr/>
    </dgm:pt>
    <dgm:pt modelId="{D18DF460-4E0E-48F9-97B3-E28037953F3B}" type="pres">
      <dgm:prSet presAssocID="{42458575-5EF5-4FE9-BCDE-46C784ABE541}" presName="spaceBetweenRectangles" presStyleCnt="0"/>
      <dgm:spPr/>
    </dgm:pt>
    <dgm:pt modelId="{320F4A16-8553-4605-87D6-EADE9D793CAD}" type="pres">
      <dgm:prSet presAssocID="{35C8BAA9-5697-4CA5-9296-85FF82CA05D6}" presName="parentLin" presStyleCnt="0"/>
      <dgm:spPr/>
    </dgm:pt>
    <dgm:pt modelId="{6CEE0624-66CB-4074-8B32-A1B5045B8DEB}" type="pres">
      <dgm:prSet presAssocID="{35C8BAA9-5697-4CA5-9296-85FF82CA05D6}" presName="parentLeftMargin" presStyleLbl="node1" presStyleIdx="0" presStyleCnt="4"/>
      <dgm:spPr/>
    </dgm:pt>
    <dgm:pt modelId="{083AD768-37C4-4681-B819-06866437D891}" type="pres">
      <dgm:prSet presAssocID="{35C8BAA9-5697-4CA5-9296-85FF82CA05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86BD3B-3C6F-4179-95BE-979378B67226}" type="pres">
      <dgm:prSet presAssocID="{35C8BAA9-5697-4CA5-9296-85FF82CA05D6}" presName="negativeSpace" presStyleCnt="0"/>
      <dgm:spPr/>
    </dgm:pt>
    <dgm:pt modelId="{EB0B3DB8-E654-415F-A022-96C92D3301FC}" type="pres">
      <dgm:prSet presAssocID="{35C8BAA9-5697-4CA5-9296-85FF82CA05D6}" presName="childText" presStyleLbl="conFgAcc1" presStyleIdx="1" presStyleCnt="4">
        <dgm:presLayoutVars>
          <dgm:bulletEnabled val="1"/>
        </dgm:presLayoutVars>
      </dgm:prSet>
      <dgm:spPr/>
    </dgm:pt>
    <dgm:pt modelId="{DFDDCB22-18A8-446C-BB04-E50FBFCBCDB4}" type="pres">
      <dgm:prSet presAssocID="{0FDB53DF-A90B-43D7-8251-FABC9AD2648E}" presName="spaceBetweenRectangles" presStyleCnt="0"/>
      <dgm:spPr/>
    </dgm:pt>
    <dgm:pt modelId="{C5B45B7A-72D3-40CC-99CF-2CEFC9220929}" type="pres">
      <dgm:prSet presAssocID="{BE531C9A-3EC6-4728-B563-64C07E0E34E7}" presName="parentLin" presStyleCnt="0"/>
      <dgm:spPr/>
    </dgm:pt>
    <dgm:pt modelId="{E9247283-B291-470E-AD69-8F43FD32B655}" type="pres">
      <dgm:prSet presAssocID="{BE531C9A-3EC6-4728-B563-64C07E0E34E7}" presName="parentLeftMargin" presStyleLbl="node1" presStyleIdx="1" presStyleCnt="4"/>
      <dgm:spPr/>
    </dgm:pt>
    <dgm:pt modelId="{9EB0DDD2-72D1-44C1-9A30-C6591BC64425}" type="pres">
      <dgm:prSet presAssocID="{BE531C9A-3EC6-4728-B563-64C07E0E34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880A80-0E37-4CA4-ADAE-DDD0A325156D}" type="pres">
      <dgm:prSet presAssocID="{BE531C9A-3EC6-4728-B563-64C07E0E34E7}" presName="negativeSpace" presStyleCnt="0"/>
      <dgm:spPr/>
    </dgm:pt>
    <dgm:pt modelId="{6F3884D3-189C-4934-9BF8-C865EAED4E60}" type="pres">
      <dgm:prSet presAssocID="{BE531C9A-3EC6-4728-B563-64C07E0E34E7}" presName="childText" presStyleLbl="conFgAcc1" presStyleIdx="2" presStyleCnt="4">
        <dgm:presLayoutVars>
          <dgm:bulletEnabled val="1"/>
        </dgm:presLayoutVars>
      </dgm:prSet>
      <dgm:spPr/>
    </dgm:pt>
    <dgm:pt modelId="{031843E4-AEAF-4F28-AC76-1C806BD3F559}" type="pres">
      <dgm:prSet presAssocID="{8B9ADA35-1CB8-4EF8-B2CF-B7303E7A72CF}" presName="spaceBetweenRectangles" presStyleCnt="0"/>
      <dgm:spPr/>
    </dgm:pt>
    <dgm:pt modelId="{FDE73A69-9C6C-4EC8-8113-2AD8DCE9589E}" type="pres">
      <dgm:prSet presAssocID="{EDC1074B-437C-4FA6-BD63-1DB8AF1C6509}" presName="parentLin" presStyleCnt="0"/>
      <dgm:spPr/>
    </dgm:pt>
    <dgm:pt modelId="{0DC7900D-7BA8-484B-88A8-9E5D7C86772A}" type="pres">
      <dgm:prSet presAssocID="{EDC1074B-437C-4FA6-BD63-1DB8AF1C6509}" presName="parentLeftMargin" presStyleLbl="node1" presStyleIdx="2" presStyleCnt="4"/>
      <dgm:spPr/>
    </dgm:pt>
    <dgm:pt modelId="{7448222F-C7E1-478F-B6B7-ED2638B1F2D4}" type="pres">
      <dgm:prSet presAssocID="{EDC1074B-437C-4FA6-BD63-1DB8AF1C65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36B6D7E-DCD0-44D4-BABE-4D6CD8F368D2}" type="pres">
      <dgm:prSet presAssocID="{EDC1074B-437C-4FA6-BD63-1DB8AF1C6509}" presName="negativeSpace" presStyleCnt="0"/>
      <dgm:spPr/>
    </dgm:pt>
    <dgm:pt modelId="{BEEF454C-24EB-495C-8423-4411683A403A}" type="pres">
      <dgm:prSet presAssocID="{EDC1074B-437C-4FA6-BD63-1DB8AF1C65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8126538-4D3F-4835-ACE5-39083F16C0DB}" srcId="{D2A0AA93-AE50-457A-A186-5D0657C3D52D}" destId="{BE531C9A-3EC6-4728-B563-64C07E0E34E7}" srcOrd="2" destOrd="0" parTransId="{4BFBED47-051A-410B-9EE2-E202862A7C3C}" sibTransId="{8B9ADA35-1CB8-4EF8-B2CF-B7303E7A72CF}"/>
    <dgm:cxn modelId="{4F25785D-67A4-4A57-99F7-BF96C9753FD9}" srcId="{D2A0AA93-AE50-457A-A186-5D0657C3D52D}" destId="{35C8BAA9-5697-4CA5-9296-85FF82CA05D6}" srcOrd="1" destOrd="0" parTransId="{B521DEF8-D8E7-4910-805F-B5407F8E74BC}" sibTransId="{0FDB53DF-A90B-43D7-8251-FABC9AD2648E}"/>
    <dgm:cxn modelId="{81A73341-F4E1-4096-8427-E46F1547A1C0}" type="presOf" srcId="{7137981E-7C2E-4F2C-9B72-C6419CEDF861}" destId="{0045FE9B-AACE-455B-A794-DCC3CE163EFB}" srcOrd="0" destOrd="0" presId="urn:microsoft.com/office/officeart/2005/8/layout/list1"/>
    <dgm:cxn modelId="{3368444B-C569-4447-8531-888577734C1E}" srcId="{D2A0AA93-AE50-457A-A186-5D0657C3D52D}" destId="{EDC1074B-437C-4FA6-BD63-1DB8AF1C6509}" srcOrd="3" destOrd="0" parTransId="{5B50DA48-82C5-4A4A-936F-84199DD789B4}" sibTransId="{7B1F35CD-CDAA-4FE0-9387-2ADE3ED7D2CF}"/>
    <dgm:cxn modelId="{D4A6B751-20B7-4E21-BAEB-7E5F8108776F}" type="presOf" srcId="{EDC1074B-437C-4FA6-BD63-1DB8AF1C6509}" destId="{7448222F-C7E1-478F-B6B7-ED2638B1F2D4}" srcOrd="1" destOrd="0" presId="urn:microsoft.com/office/officeart/2005/8/layout/list1"/>
    <dgm:cxn modelId="{A8B8BC51-A587-4BC9-8792-767F9E4B5250}" type="presOf" srcId="{BE531C9A-3EC6-4728-B563-64C07E0E34E7}" destId="{9EB0DDD2-72D1-44C1-9A30-C6591BC64425}" srcOrd="1" destOrd="0" presId="urn:microsoft.com/office/officeart/2005/8/layout/list1"/>
    <dgm:cxn modelId="{7463A972-AE4A-459C-8B0D-55810E1A1E91}" type="presOf" srcId="{EDC1074B-437C-4FA6-BD63-1DB8AF1C6509}" destId="{0DC7900D-7BA8-484B-88A8-9E5D7C86772A}" srcOrd="0" destOrd="0" presId="urn:microsoft.com/office/officeart/2005/8/layout/list1"/>
    <dgm:cxn modelId="{0DF98C59-7693-4F58-91CA-A60F3C3F2EB5}" type="presOf" srcId="{7137981E-7C2E-4F2C-9B72-C6419CEDF861}" destId="{D78223CF-EA93-4C61-A3EC-A93CDAC2C0C7}" srcOrd="1" destOrd="0" presId="urn:microsoft.com/office/officeart/2005/8/layout/list1"/>
    <dgm:cxn modelId="{713CCF7F-3E3B-47B6-AB70-756BCF34D87F}" srcId="{D2A0AA93-AE50-457A-A186-5D0657C3D52D}" destId="{7137981E-7C2E-4F2C-9B72-C6419CEDF861}" srcOrd="0" destOrd="0" parTransId="{912CF3E2-AA39-4158-AD84-65F1B0005DE8}" sibTransId="{42458575-5EF5-4FE9-BCDE-46C784ABE541}"/>
    <dgm:cxn modelId="{C9E71790-DF17-4D72-BCAC-218CC1C10BE0}" type="presOf" srcId="{35C8BAA9-5697-4CA5-9296-85FF82CA05D6}" destId="{083AD768-37C4-4681-B819-06866437D891}" srcOrd="1" destOrd="0" presId="urn:microsoft.com/office/officeart/2005/8/layout/list1"/>
    <dgm:cxn modelId="{CC25AEBD-C649-4BC0-B6BE-61D7336AED8F}" type="presOf" srcId="{BE531C9A-3EC6-4728-B563-64C07E0E34E7}" destId="{E9247283-B291-470E-AD69-8F43FD32B655}" srcOrd="0" destOrd="0" presId="urn:microsoft.com/office/officeart/2005/8/layout/list1"/>
    <dgm:cxn modelId="{DFA12FC3-FD3C-4F5F-94C5-F73D67905DBC}" type="presOf" srcId="{D2A0AA93-AE50-457A-A186-5D0657C3D52D}" destId="{3D6253D4-C3A5-4334-B16E-87470DE8D883}" srcOrd="0" destOrd="0" presId="urn:microsoft.com/office/officeart/2005/8/layout/list1"/>
    <dgm:cxn modelId="{93DA13D1-6B28-4715-A92D-711BC701AD3F}" type="presOf" srcId="{35C8BAA9-5697-4CA5-9296-85FF82CA05D6}" destId="{6CEE0624-66CB-4074-8B32-A1B5045B8DEB}" srcOrd="0" destOrd="0" presId="urn:microsoft.com/office/officeart/2005/8/layout/list1"/>
    <dgm:cxn modelId="{D3F8C9B8-F0A2-4869-983A-66F633302839}" type="presParOf" srcId="{3D6253D4-C3A5-4334-B16E-87470DE8D883}" destId="{B661E96F-94A3-4573-8C70-AB5966B8692C}" srcOrd="0" destOrd="0" presId="urn:microsoft.com/office/officeart/2005/8/layout/list1"/>
    <dgm:cxn modelId="{F8C9AE65-D1CD-4209-8F8F-B85732CB0D67}" type="presParOf" srcId="{B661E96F-94A3-4573-8C70-AB5966B8692C}" destId="{0045FE9B-AACE-455B-A794-DCC3CE163EFB}" srcOrd="0" destOrd="0" presId="urn:microsoft.com/office/officeart/2005/8/layout/list1"/>
    <dgm:cxn modelId="{EC456E35-A01C-45CD-867F-100DEAAFC3A6}" type="presParOf" srcId="{B661E96F-94A3-4573-8C70-AB5966B8692C}" destId="{D78223CF-EA93-4C61-A3EC-A93CDAC2C0C7}" srcOrd="1" destOrd="0" presId="urn:microsoft.com/office/officeart/2005/8/layout/list1"/>
    <dgm:cxn modelId="{1B7953B3-659D-4510-BA34-588B5DA3821E}" type="presParOf" srcId="{3D6253D4-C3A5-4334-B16E-87470DE8D883}" destId="{9E31BCE0-D01A-46A8-BC6E-75602AB71FD0}" srcOrd="1" destOrd="0" presId="urn:microsoft.com/office/officeart/2005/8/layout/list1"/>
    <dgm:cxn modelId="{1E5E15A1-A3CD-413A-8884-99344A94847D}" type="presParOf" srcId="{3D6253D4-C3A5-4334-B16E-87470DE8D883}" destId="{DEBDB3EA-AA86-4993-A3D3-5C94A85C199A}" srcOrd="2" destOrd="0" presId="urn:microsoft.com/office/officeart/2005/8/layout/list1"/>
    <dgm:cxn modelId="{2B70B000-06F2-4896-A28D-5EEF5CB69444}" type="presParOf" srcId="{3D6253D4-C3A5-4334-B16E-87470DE8D883}" destId="{D18DF460-4E0E-48F9-97B3-E28037953F3B}" srcOrd="3" destOrd="0" presId="urn:microsoft.com/office/officeart/2005/8/layout/list1"/>
    <dgm:cxn modelId="{E3198CA6-56A8-4074-8682-6F50EEEFACA5}" type="presParOf" srcId="{3D6253D4-C3A5-4334-B16E-87470DE8D883}" destId="{320F4A16-8553-4605-87D6-EADE9D793CAD}" srcOrd="4" destOrd="0" presId="urn:microsoft.com/office/officeart/2005/8/layout/list1"/>
    <dgm:cxn modelId="{D04C97B6-3023-437A-849B-8CEC2D3DA044}" type="presParOf" srcId="{320F4A16-8553-4605-87D6-EADE9D793CAD}" destId="{6CEE0624-66CB-4074-8B32-A1B5045B8DEB}" srcOrd="0" destOrd="0" presId="urn:microsoft.com/office/officeart/2005/8/layout/list1"/>
    <dgm:cxn modelId="{FCCECA2D-1E8F-4152-9293-137A0F13C611}" type="presParOf" srcId="{320F4A16-8553-4605-87D6-EADE9D793CAD}" destId="{083AD768-37C4-4681-B819-06866437D891}" srcOrd="1" destOrd="0" presId="urn:microsoft.com/office/officeart/2005/8/layout/list1"/>
    <dgm:cxn modelId="{107C2CE5-4D83-4B08-88F3-40C661AFC18F}" type="presParOf" srcId="{3D6253D4-C3A5-4334-B16E-87470DE8D883}" destId="{2786BD3B-3C6F-4179-95BE-979378B67226}" srcOrd="5" destOrd="0" presId="urn:microsoft.com/office/officeart/2005/8/layout/list1"/>
    <dgm:cxn modelId="{F1D46404-2A5F-408B-9A22-73A6DD535E96}" type="presParOf" srcId="{3D6253D4-C3A5-4334-B16E-87470DE8D883}" destId="{EB0B3DB8-E654-415F-A022-96C92D3301FC}" srcOrd="6" destOrd="0" presId="urn:microsoft.com/office/officeart/2005/8/layout/list1"/>
    <dgm:cxn modelId="{10A2CF23-C037-4B7A-99FE-E4338F1AD234}" type="presParOf" srcId="{3D6253D4-C3A5-4334-B16E-87470DE8D883}" destId="{DFDDCB22-18A8-446C-BB04-E50FBFCBCDB4}" srcOrd="7" destOrd="0" presId="urn:microsoft.com/office/officeart/2005/8/layout/list1"/>
    <dgm:cxn modelId="{29639FD7-D7EB-4960-ADCA-C0944792C42B}" type="presParOf" srcId="{3D6253D4-C3A5-4334-B16E-87470DE8D883}" destId="{C5B45B7A-72D3-40CC-99CF-2CEFC9220929}" srcOrd="8" destOrd="0" presId="urn:microsoft.com/office/officeart/2005/8/layout/list1"/>
    <dgm:cxn modelId="{0D149DDB-4742-4618-BFF5-E124C0688FB3}" type="presParOf" srcId="{C5B45B7A-72D3-40CC-99CF-2CEFC9220929}" destId="{E9247283-B291-470E-AD69-8F43FD32B655}" srcOrd="0" destOrd="0" presId="urn:microsoft.com/office/officeart/2005/8/layout/list1"/>
    <dgm:cxn modelId="{6EF1ECA8-9DC9-42B1-A388-B13D72FEDBE5}" type="presParOf" srcId="{C5B45B7A-72D3-40CC-99CF-2CEFC9220929}" destId="{9EB0DDD2-72D1-44C1-9A30-C6591BC64425}" srcOrd="1" destOrd="0" presId="urn:microsoft.com/office/officeart/2005/8/layout/list1"/>
    <dgm:cxn modelId="{D658629B-97DE-4EF2-B942-085319D69630}" type="presParOf" srcId="{3D6253D4-C3A5-4334-B16E-87470DE8D883}" destId="{86880A80-0E37-4CA4-ADAE-DDD0A325156D}" srcOrd="9" destOrd="0" presId="urn:microsoft.com/office/officeart/2005/8/layout/list1"/>
    <dgm:cxn modelId="{93FC88F5-4812-4374-A268-F15CB292CD92}" type="presParOf" srcId="{3D6253D4-C3A5-4334-B16E-87470DE8D883}" destId="{6F3884D3-189C-4934-9BF8-C865EAED4E60}" srcOrd="10" destOrd="0" presId="urn:microsoft.com/office/officeart/2005/8/layout/list1"/>
    <dgm:cxn modelId="{554FCFDA-924A-4A83-96AE-90BA973E7727}" type="presParOf" srcId="{3D6253D4-C3A5-4334-B16E-87470DE8D883}" destId="{031843E4-AEAF-4F28-AC76-1C806BD3F559}" srcOrd="11" destOrd="0" presId="urn:microsoft.com/office/officeart/2005/8/layout/list1"/>
    <dgm:cxn modelId="{8092FBD3-9530-4F00-B630-DFE4520CD1E5}" type="presParOf" srcId="{3D6253D4-C3A5-4334-B16E-87470DE8D883}" destId="{FDE73A69-9C6C-4EC8-8113-2AD8DCE9589E}" srcOrd="12" destOrd="0" presId="urn:microsoft.com/office/officeart/2005/8/layout/list1"/>
    <dgm:cxn modelId="{A0064C9B-8CC3-4330-926D-2D486BD6DF89}" type="presParOf" srcId="{FDE73A69-9C6C-4EC8-8113-2AD8DCE9589E}" destId="{0DC7900D-7BA8-484B-88A8-9E5D7C86772A}" srcOrd="0" destOrd="0" presId="urn:microsoft.com/office/officeart/2005/8/layout/list1"/>
    <dgm:cxn modelId="{2A58E176-105A-4FF0-9239-EC6B7AD132BC}" type="presParOf" srcId="{FDE73A69-9C6C-4EC8-8113-2AD8DCE9589E}" destId="{7448222F-C7E1-478F-B6B7-ED2638B1F2D4}" srcOrd="1" destOrd="0" presId="urn:microsoft.com/office/officeart/2005/8/layout/list1"/>
    <dgm:cxn modelId="{3A4E31E4-D95F-485A-9DE7-DD4D5DAD2850}" type="presParOf" srcId="{3D6253D4-C3A5-4334-B16E-87470DE8D883}" destId="{236B6D7E-DCD0-44D4-BABE-4D6CD8F368D2}" srcOrd="13" destOrd="0" presId="urn:microsoft.com/office/officeart/2005/8/layout/list1"/>
    <dgm:cxn modelId="{D24E3D38-5FFA-4733-9B1B-3911B645F050}" type="presParOf" srcId="{3D6253D4-C3A5-4334-B16E-87470DE8D883}" destId="{BEEF454C-24EB-495C-8423-4411683A403A}" srcOrd="14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AED973-48F9-45AE-910C-1E5C17DEDA27}" type="doc">
      <dgm:prSet loTypeId="urn:diagrams.loki3.com/Bracket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3D33376-C0D1-42BE-81D8-EDA744F6A76C}">
      <dgm:prSet phldrT="[Text]" custT="1"/>
      <dgm:spPr/>
      <dgm:t>
        <a:bodyPr/>
        <a:lstStyle/>
        <a:p>
          <a:endParaRPr lang="en-US" sz="3200">
            <a:solidFill>
              <a:srgbClr val="FF0000"/>
            </a:solidFill>
            <a:latin typeface="#9Slide03 Cabin Condensed" panose="00000506000000000000" pitchFamily="2" charset="0"/>
          </a:endParaRPr>
        </a:p>
      </dgm:t>
    </dgm:pt>
    <dgm:pt modelId="{208CA48E-0204-4D9A-B7C0-69BACB5E17EE}" type="parTrans" cxnId="{50D42830-FF15-4F34-B604-E0A64209E570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#9Slide03 Cabin Condensed" panose="00000506000000000000" pitchFamily="2" charset="0"/>
          </a:endParaRPr>
        </a:p>
      </dgm:t>
    </dgm:pt>
    <dgm:pt modelId="{E73ED706-A7B4-4E03-AEE8-D575B458CC7C}" type="sibTrans" cxnId="{50D42830-FF15-4F34-B604-E0A64209E570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#9Slide03 Cabin Condensed" panose="00000506000000000000" pitchFamily="2" charset="0"/>
          </a:endParaRPr>
        </a:p>
      </dgm:t>
    </dgm:pt>
    <dgm:pt modelId="{472B31FB-21A4-48FB-A83E-3CC434DE7DA1}">
      <dgm:prSet phldrT="[Text]" custT="1"/>
      <dgm:spPr/>
      <dgm:t>
        <a:bodyPr/>
        <a:lstStyle/>
        <a:p>
          <a:r>
            <a:rPr lang="en-US" sz="3200" dirty="0" err="1">
              <a:latin typeface="+mj-lt"/>
            </a:rPr>
            <a:t>Tính</a:t>
          </a:r>
          <a:r>
            <a:rPr lang="en-US" sz="3200" dirty="0">
              <a:latin typeface="+mj-lt"/>
            </a:rPr>
            <a:t> </a:t>
          </a:r>
          <a:r>
            <a:rPr lang="en-US" sz="3200" dirty="0" err="1">
              <a:latin typeface="+mj-lt"/>
            </a:rPr>
            <a:t>axit</a:t>
          </a:r>
          <a:r>
            <a:rPr lang="en-US" sz="3200" dirty="0">
              <a:latin typeface="+mj-lt"/>
            </a:rPr>
            <a:t> – </a:t>
          </a:r>
          <a:r>
            <a:rPr lang="en-US" sz="3200" dirty="0" err="1">
              <a:latin typeface="+mj-lt"/>
            </a:rPr>
            <a:t>bazơ</a:t>
          </a:r>
          <a:endParaRPr lang="en-US" sz="3200" dirty="0">
            <a:latin typeface="+mj-lt"/>
          </a:endParaRPr>
        </a:p>
      </dgm:t>
    </dgm:pt>
    <dgm:pt modelId="{76F2FD64-0446-41BF-98D9-9D2C477D9084}" type="parTrans" cxnId="{73E6429A-3CC3-433B-A0E2-B55FDB67A363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#9Slide03 Cabin Condensed" panose="00000506000000000000" pitchFamily="2" charset="0"/>
          </a:endParaRPr>
        </a:p>
      </dgm:t>
    </dgm:pt>
    <dgm:pt modelId="{F3B457D0-0B16-4C79-BF9F-AF1C1E7B38D3}" type="sibTrans" cxnId="{73E6429A-3CC3-433B-A0E2-B55FDB67A363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#9Slide03 Cabin Condensed" panose="00000506000000000000" pitchFamily="2" charset="0"/>
          </a:endParaRPr>
        </a:p>
      </dgm:t>
    </dgm:pt>
    <dgm:pt modelId="{474810A4-0D22-4CA1-BF1F-C26B9354636C}">
      <dgm:prSet phldrT="[Text]" custT="1"/>
      <dgm:spPr/>
      <dgm:t>
        <a:bodyPr/>
        <a:lstStyle/>
        <a:p>
          <a:r>
            <a:rPr lang="en-US" sz="3200" dirty="0" err="1">
              <a:latin typeface="+mj-lt"/>
            </a:rPr>
            <a:t>Tính</a:t>
          </a:r>
          <a:r>
            <a:rPr lang="en-US" sz="3200" dirty="0">
              <a:latin typeface="+mj-lt"/>
            </a:rPr>
            <a:t> </a:t>
          </a:r>
          <a:r>
            <a:rPr lang="en-US" sz="3200" dirty="0" err="1">
              <a:latin typeface="+mj-lt"/>
            </a:rPr>
            <a:t>lưỡng</a:t>
          </a:r>
          <a:r>
            <a:rPr lang="en-US" sz="3200" dirty="0">
              <a:latin typeface="+mj-lt"/>
            </a:rPr>
            <a:t> </a:t>
          </a:r>
          <a:r>
            <a:rPr lang="en-US" sz="3200" dirty="0" err="1">
              <a:latin typeface="+mj-lt"/>
            </a:rPr>
            <a:t>tính</a:t>
          </a:r>
          <a:endParaRPr lang="en-US" sz="3200" dirty="0">
            <a:latin typeface="+mj-lt"/>
          </a:endParaRPr>
        </a:p>
      </dgm:t>
    </dgm:pt>
    <dgm:pt modelId="{A6D40106-23C4-46E5-A457-F241C291F592}" type="parTrans" cxnId="{EAF46747-DD79-443D-99EE-3880160C29F2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#9Slide03 Cabin Condensed" panose="00000506000000000000" pitchFamily="2" charset="0"/>
          </a:endParaRPr>
        </a:p>
      </dgm:t>
    </dgm:pt>
    <dgm:pt modelId="{D58B20F0-1A89-4A32-A642-211D27CBF201}" type="sibTrans" cxnId="{EAF46747-DD79-443D-99EE-3880160C29F2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#9Slide03 Cabin Condensed" panose="00000506000000000000" pitchFamily="2" charset="0"/>
          </a:endParaRPr>
        </a:p>
      </dgm:t>
    </dgm:pt>
    <dgm:pt modelId="{96F6CD94-DAB1-4CD2-A1F9-8361A7952C72}">
      <dgm:prSet phldrT="[Text]" custT="1"/>
      <dgm:spPr/>
      <dgm:t>
        <a:bodyPr/>
        <a:lstStyle/>
        <a:p>
          <a:r>
            <a:rPr lang="en-US" sz="3200" dirty="0" err="1">
              <a:latin typeface="+mj-lt"/>
            </a:rPr>
            <a:t>Phản</a:t>
          </a:r>
          <a:r>
            <a:rPr lang="en-US" sz="3200" dirty="0">
              <a:latin typeface="+mj-lt"/>
            </a:rPr>
            <a:t> </a:t>
          </a:r>
          <a:r>
            <a:rPr lang="en-US" sz="3200" dirty="0" err="1">
              <a:latin typeface="+mj-lt"/>
            </a:rPr>
            <a:t>ứng</a:t>
          </a:r>
          <a:r>
            <a:rPr lang="en-US" sz="3200" dirty="0">
              <a:latin typeface="+mj-lt"/>
            </a:rPr>
            <a:t> </a:t>
          </a:r>
          <a:r>
            <a:rPr lang="en-US" sz="3200" dirty="0" err="1">
              <a:latin typeface="+mj-lt"/>
            </a:rPr>
            <a:t>este</a:t>
          </a:r>
          <a:r>
            <a:rPr lang="en-US" sz="3200" dirty="0">
              <a:latin typeface="+mj-lt"/>
            </a:rPr>
            <a:t> </a:t>
          </a:r>
          <a:r>
            <a:rPr lang="en-US" sz="3200" dirty="0" err="1">
              <a:latin typeface="+mj-lt"/>
            </a:rPr>
            <a:t>hóa</a:t>
          </a:r>
          <a:endParaRPr lang="en-US" sz="3200" dirty="0">
            <a:latin typeface="+mj-lt"/>
          </a:endParaRPr>
        </a:p>
      </dgm:t>
    </dgm:pt>
    <dgm:pt modelId="{1319FAE3-5AC3-43FC-BC38-42C1D6CD30F1}" type="parTrans" cxnId="{2487556A-37D0-4C33-BA84-63BF9A85CF58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#9Slide03 Cabin Condensed" panose="00000506000000000000" pitchFamily="2" charset="0"/>
          </a:endParaRPr>
        </a:p>
      </dgm:t>
    </dgm:pt>
    <dgm:pt modelId="{E914F994-9440-4598-91F7-07B0DAD25837}" type="sibTrans" cxnId="{2487556A-37D0-4C33-BA84-63BF9A85CF58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#9Slide03 Cabin Condensed" panose="00000506000000000000" pitchFamily="2" charset="0"/>
          </a:endParaRPr>
        </a:p>
      </dgm:t>
    </dgm:pt>
    <dgm:pt modelId="{0D242942-7265-42E3-85BE-AE32629AD1C9}">
      <dgm:prSet phldrT="[Text]" custT="1"/>
      <dgm:spPr/>
      <dgm:t>
        <a:bodyPr/>
        <a:lstStyle/>
        <a:p>
          <a:r>
            <a:rPr lang="en-US" sz="3200" dirty="0" err="1">
              <a:latin typeface="+mj-lt"/>
            </a:rPr>
            <a:t>Phản</a:t>
          </a:r>
          <a:r>
            <a:rPr lang="en-US" sz="3200" dirty="0">
              <a:latin typeface="+mj-lt"/>
            </a:rPr>
            <a:t> </a:t>
          </a:r>
          <a:r>
            <a:rPr lang="en-US" sz="3200" dirty="0" err="1">
              <a:latin typeface="+mj-lt"/>
            </a:rPr>
            <a:t>ứng</a:t>
          </a:r>
          <a:r>
            <a:rPr lang="en-US" sz="3200" dirty="0">
              <a:latin typeface="+mj-lt"/>
            </a:rPr>
            <a:t> </a:t>
          </a:r>
          <a:r>
            <a:rPr lang="en-US" sz="3200" dirty="0" err="1">
              <a:latin typeface="+mj-lt"/>
            </a:rPr>
            <a:t>trùng</a:t>
          </a:r>
          <a:r>
            <a:rPr lang="en-US" sz="3200" dirty="0">
              <a:latin typeface="+mj-lt"/>
            </a:rPr>
            <a:t> </a:t>
          </a:r>
          <a:r>
            <a:rPr lang="en-US" sz="3200" dirty="0" err="1">
              <a:latin typeface="+mj-lt"/>
            </a:rPr>
            <a:t>ngưng</a:t>
          </a:r>
          <a:endParaRPr lang="en-US" sz="3200" dirty="0">
            <a:latin typeface="+mj-lt"/>
          </a:endParaRPr>
        </a:p>
      </dgm:t>
    </dgm:pt>
    <dgm:pt modelId="{22650366-D41F-447E-B625-724F2382C367}" type="parTrans" cxnId="{AE2A68C4-171D-44B4-BD00-2801E1000DD7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#9Slide03 Cabin Condensed" panose="00000506000000000000" pitchFamily="2" charset="0"/>
          </a:endParaRPr>
        </a:p>
      </dgm:t>
    </dgm:pt>
    <dgm:pt modelId="{4B5FB054-DC9E-42E7-A67F-D0F79E4F5331}" type="sibTrans" cxnId="{AE2A68C4-171D-44B4-BD00-2801E1000DD7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#9Slide03 Cabin Condensed" panose="00000506000000000000" pitchFamily="2" charset="0"/>
          </a:endParaRPr>
        </a:p>
      </dgm:t>
    </dgm:pt>
    <dgm:pt modelId="{57B4DFE3-A95B-4363-9EE2-650B96F38A54}" type="pres">
      <dgm:prSet presAssocID="{55AED973-48F9-45AE-910C-1E5C17DEDA27}" presName="Name0" presStyleCnt="0">
        <dgm:presLayoutVars>
          <dgm:dir/>
          <dgm:animLvl val="lvl"/>
          <dgm:resizeHandles val="exact"/>
        </dgm:presLayoutVars>
      </dgm:prSet>
      <dgm:spPr/>
    </dgm:pt>
    <dgm:pt modelId="{C91D4853-0856-495C-860E-2C17A3523494}" type="pres">
      <dgm:prSet presAssocID="{43D33376-C0D1-42BE-81D8-EDA744F6A76C}" presName="linNode" presStyleCnt="0"/>
      <dgm:spPr/>
    </dgm:pt>
    <dgm:pt modelId="{6F21A7DD-DC45-4B62-9BB6-CD2E0320CDF8}" type="pres">
      <dgm:prSet presAssocID="{43D33376-C0D1-42BE-81D8-EDA744F6A76C}" presName="parTx" presStyleLbl="revTx" presStyleIdx="0" presStyleCnt="1">
        <dgm:presLayoutVars>
          <dgm:chMax val="1"/>
          <dgm:bulletEnabled val="1"/>
        </dgm:presLayoutVars>
      </dgm:prSet>
      <dgm:spPr/>
    </dgm:pt>
    <dgm:pt modelId="{86FBCCE1-288C-490C-B356-BCA88A5EF2E2}" type="pres">
      <dgm:prSet presAssocID="{43D33376-C0D1-42BE-81D8-EDA744F6A76C}" presName="bracket" presStyleLbl="parChTrans1D1" presStyleIdx="0" presStyleCnt="1" custLinFactX="-18411" custLinFactNeighborX="-100000" custLinFactNeighborY="-987"/>
      <dgm:spPr/>
    </dgm:pt>
    <dgm:pt modelId="{69B28492-1D59-4293-8790-7B83C71C6CA5}" type="pres">
      <dgm:prSet presAssocID="{43D33376-C0D1-42BE-81D8-EDA744F6A76C}" presName="spH" presStyleCnt="0"/>
      <dgm:spPr/>
    </dgm:pt>
    <dgm:pt modelId="{B0E0E540-6C5E-421B-B3D0-6B52C71744D7}" type="pres">
      <dgm:prSet presAssocID="{43D33376-C0D1-42BE-81D8-EDA744F6A76C}" presName="desTx" presStyleLbl="node1" presStyleIdx="0" presStyleCnt="1" custLinFactX="-1512" custLinFactNeighborX="-100000" custLinFactNeighborY="-987">
        <dgm:presLayoutVars>
          <dgm:bulletEnabled val="1"/>
        </dgm:presLayoutVars>
      </dgm:prSet>
      <dgm:spPr/>
    </dgm:pt>
  </dgm:ptLst>
  <dgm:cxnLst>
    <dgm:cxn modelId="{FBACD50C-D840-4C62-B517-620A2EBFD146}" type="presOf" srcId="{472B31FB-21A4-48FB-A83E-3CC434DE7DA1}" destId="{B0E0E540-6C5E-421B-B3D0-6B52C71744D7}" srcOrd="0" destOrd="0" presId="urn:diagrams.loki3.com/BracketList"/>
    <dgm:cxn modelId="{E1D5AB11-2A64-4F00-8F6F-E04BBC6B8F04}" type="presOf" srcId="{96F6CD94-DAB1-4CD2-A1F9-8361A7952C72}" destId="{B0E0E540-6C5E-421B-B3D0-6B52C71744D7}" srcOrd="0" destOrd="2" presId="urn:diagrams.loki3.com/BracketList"/>
    <dgm:cxn modelId="{E9EDCE29-21D2-4676-BC0F-2D3E69CD8D68}" type="presOf" srcId="{0D242942-7265-42E3-85BE-AE32629AD1C9}" destId="{B0E0E540-6C5E-421B-B3D0-6B52C71744D7}" srcOrd="0" destOrd="3" presId="urn:diagrams.loki3.com/BracketList"/>
    <dgm:cxn modelId="{50D42830-FF15-4F34-B604-E0A64209E570}" srcId="{55AED973-48F9-45AE-910C-1E5C17DEDA27}" destId="{43D33376-C0D1-42BE-81D8-EDA744F6A76C}" srcOrd="0" destOrd="0" parTransId="{208CA48E-0204-4D9A-B7C0-69BACB5E17EE}" sibTransId="{E73ED706-A7B4-4E03-AEE8-D575B458CC7C}"/>
    <dgm:cxn modelId="{EAF46747-DD79-443D-99EE-3880160C29F2}" srcId="{43D33376-C0D1-42BE-81D8-EDA744F6A76C}" destId="{474810A4-0D22-4CA1-BF1F-C26B9354636C}" srcOrd="1" destOrd="0" parTransId="{A6D40106-23C4-46E5-A457-F241C291F592}" sibTransId="{D58B20F0-1A89-4A32-A642-211D27CBF201}"/>
    <dgm:cxn modelId="{2487556A-37D0-4C33-BA84-63BF9A85CF58}" srcId="{43D33376-C0D1-42BE-81D8-EDA744F6A76C}" destId="{96F6CD94-DAB1-4CD2-A1F9-8361A7952C72}" srcOrd="2" destOrd="0" parTransId="{1319FAE3-5AC3-43FC-BC38-42C1D6CD30F1}" sibTransId="{E914F994-9440-4598-91F7-07B0DAD25837}"/>
    <dgm:cxn modelId="{73E6429A-3CC3-433B-A0E2-B55FDB67A363}" srcId="{43D33376-C0D1-42BE-81D8-EDA744F6A76C}" destId="{472B31FB-21A4-48FB-A83E-3CC434DE7DA1}" srcOrd="0" destOrd="0" parTransId="{76F2FD64-0446-41BF-98D9-9D2C477D9084}" sibTransId="{F3B457D0-0B16-4C79-BF9F-AF1C1E7B38D3}"/>
    <dgm:cxn modelId="{C67B60A5-124D-4315-ADA4-3FD56E10D27E}" type="presOf" srcId="{474810A4-0D22-4CA1-BF1F-C26B9354636C}" destId="{B0E0E540-6C5E-421B-B3D0-6B52C71744D7}" srcOrd="0" destOrd="1" presId="urn:diagrams.loki3.com/BracketList"/>
    <dgm:cxn modelId="{AE2A68C4-171D-44B4-BD00-2801E1000DD7}" srcId="{43D33376-C0D1-42BE-81D8-EDA744F6A76C}" destId="{0D242942-7265-42E3-85BE-AE32629AD1C9}" srcOrd="3" destOrd="0" parTransId="{22650366-D41F-447E-B625-724F2382C367}" sibTransId="{4B5FB054-DC9E-42E7-A67F-D0F79E4F5331}"/>
    <dgm:cxn modelId="{96B83BDD-5357-4327-9016-40C3AA184C60}" type="presOf" srcId="{43D33376-C0D1-42BE-81D8-EDA744F6A76C}" destId="{6F21A7DD-DC45-4B62-9BB6-CD2E0320CDF8}" srcOrd="0" destOrd="0" presId="urn:diagrams.loki3.com/BracketList"/>
    <dgm:cxn modelId="{61C0EEFB-43EB-4587-818C-0188CAC28263}" type="presOf" srcId="{55AED973-48F9-45AE-910C-1E5C17DEDA27}" destId="{57B4DFE3-A95B-4363-9EE2-650B96F38A54}" srcOrd="0" destOrd="0" presId="urn:diagrams.loki3.com/BracketList"/>
    <dgm:cxn modelId="{28544047-87A0-4C8B-AD35-C8081A15BFC5}" type="presParOf" srcId="{57B4DFE3-A95B-4363-9EE2-650B96F38A54}" destId="{C91D4853-0856-495C-860E-2C17A3523494}" srcOrd="0" destOrd="0" presId="urn:diagrams.loki3.com/BracketList"/>
    <dgm:cxn modelId="{307BD9D7-C8F1-448A-9EA9-12875712D6FB}" type="presParOf" srcId="{C91D4853-0856-495C-860E-2C17A3523494}" destId="{6F21A7DD-DC45-4B62-9BB6-CD2E0320CDF8}" srcOrd="0" destOrd="0" presId="urn:diagrams.loki3.com/BracketList"/>
    <dgm:cxn modelId="{9726397B-E0F7-4AB5-8CB5-BA10FB846561}" type="presParOf" srcId="{C91D4853-0856-495C-860E-2C17A3523494}" destId="{86FBCCE1-288C-490C-B356-BCA88A5EF2E2}" srcOrd="1" destOrd="0" presId="urn:diagrams.loki3.com/BracketList"/>
    <dgm:cxn modelId="{1C72411E-9868-4625-9C94-2BA1908FC3CA}" type="presParOf" srcId="{C91D4853-0856-495C-860E-2C17A3523494}" destId="{69B28492-1D59-4293-8790-7B83C71C6CA5}" srcOrd="2" destOrd="0" presId="urn:diagrams.loki3.com/BracketList"/>
    <dgm:cxn modelId="{E5960E7F-F701-4F47-B877-D0997F200691}" type="presParOf" srcId="{C91D4853-0856-495C-860E-2C17A3523494}" destId="{B0E0E540-6C5E-421B-B3D0-6B52C71744D7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DB3EA-AA86-4993-A3D3-5C94A85C199A}">
      <dsp:nvSpPr>
        <dsp:cNvPr id="0" name=""/>
        <dsp:cNvSpPr/>
      </dsp:nvSpPr>
      <dsp:spPr>
        <a:xfrm>
          <a:off x="0" y="469199"/>
          <a:ext cx="75438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8223CF-EA93-4C61-A3EC-A93CDAC2C0C7}">
      <dsp:nvSpPr>
        <dsp:cNvPr id="0" name=""/>
        <dsp:cNvSpPr/>
      </dsp:nvSpPr>
      <dsp:spPr>
        <a:xfrm>
          <a:off x="377190" y="26399"/>
          <a:ext cx="5280660" cy="88560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j-lt"/>
            </a:rPr>
            <a:t>KHÁI NIỆM VÀ DANH PHÁP</a:t>
          </a:r>
        </a:p>
      </dsp:txBody>
      <dsp:txXfrm>
        <a:off x="420421" y="69630"/>
        <a:ext cx="5194198" cy="799138"/>
      </dsp:txXfrm>
    </dsp:sp>
    <dsp:sp modelId="{EB0B3DB8-E654-415F-A022-96C92D3301FC}">
      <dsp:nvSpPr>
        <dsp:cNvPr id="0" name=""/>
        <dsp:cNvSpPr/>
      </dsp:nvSpPr>
      <dsp:spPr>
        <a:xfrm>
          <a:off x="0" y="1829999"/>
          <a:ext cx="75438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3AD768-37C4-4681-B819-06866437D891}">
      <dsp:nvSpPr>
        <dsp:cNvPr id="0" name=""/>
        <dsp:cNvSpPr/>
      </dsp:nvSpPr>
      <dsp:spPr>
        <a:xfrm>
          <a:off x="377190" y="1387199"/>
          <a:ext cx="5280660" cy="88560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j-lt"/>
            </a:rPr>
            <a:t>TÍNH CHẤT VẬT LÍ</a:t>
          </a:r>
        </a:p>
      </dsp:txBody>
      <dsp:txXfrm>
        <a:off x="420421" y="1430430"/>
        <a:ext cx="5194198" cy="799138"/>
      </dsp:txXfrm>
    </dsp:sp>
    <dsp:sp modelId="{6F3884D3-189C-4934-9BF8-C865EAED4E60}">
      <dsp:nvSpPr>
        <dsp:cNvPr id="0" name=""/>
        <dsp:cNvSpPr/>
      </dsp:nvSpPr>
      <dsp:spPr>
        <a:xfrm>
          <a:off x="0" y="3190799"/>
          <a:ext cx="75438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0DDD2-72D1-44C1-9A30-C6591BC64425}">
      <dsp:nvSpPr>
        <dsp:cNvPr id="0" name=""/>
        <dsp:cNvSpPr/>
      </dsp:nvSpPr>
      <dsp:spPr>
        <a:xfrm>
          <a:off x="377190" y="2747999"/>
          <a:ext cx="5280660" cy="885600"/>
        </a:xfrm>
        <a:prstGeom prst="roundRect">
          <a:avLst/>
        </a:prstGeom>
        <a:solidFill>
          <a:srgbClr val="FE7B9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+mj-lt"/>
            </a:rPr>
            <a:t>TÍNH CHẤT HÓA HỌC</a:t>
          </a:r>
        </a:p>
      </dsp:txBody>
      <dsp:txXfrm>
        <a:off x="420421" y="2791230"/>
        <a:ext cx="5194198" cy="799138"/>
      </dsp:txXfrm>
    </dsp:sp>
    <dsp:sp modelId="{BEEF454C-24EB-495C-8423-4411683A403A}">
      <dsp:nvSpPr>
        <dsp:cNvPr id="0" name=""/>
        <dsp:cNvSpPr/>
      </dsp:nvSpPr>
      <dsp:spPr>
        <a:xfrm>
          <a:off x="0" y="4551600"/>
          <a:ext cx="75438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48222F-C7E1-478F-B6B7-ED2638B1F2D4}">
      <dsp:nvSpPr>
        <dsp:cNvPr id="0" name=""/>
        <dsp:cNvSpPr/>
      </dsp:nvSpPr>
      <dsp:spPr>
        <a:xfrm>
          <a:off x="377190" y="4108800"/>
          <a:ext cx="5280660" cy="88560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+mj-lt"/>
            </a:rPr>
            <a:t>ỨNG DỤNG</a:t>
          </a:r>
        </a:p>
      </dsp:txBody>
      <dsp:txXfrm>
        <a:off x="420421" y="4152031"/>
        <a:ext cx="519419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1A7DD-DC45-4B62-9BB6-CD2E0320CDF8}">
      <dsp:nvSpPr>
        <dsp:cNvPr id="0" name=""/>
        <dsp:cNvSpPr/>
      </dsp:nvSpPr>
      <dsp:spPr>
        <a:xfrm>
          <a:off x="0" y="1388500"/>
          <a:ext cx="2038349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rgbClr val="FF0000"/>
            </a:solidFill>
            <a:latin typeface="#9Slide03 Cabin Condensed" panose="00000506000000000000" pitchFamily="2" charset="0"/>
          </a:endParaRPr>
        </a:p>
      </dsp:txBody>
      <dsp:txXfrm>
        <a:off x="0" y="1388500"/>
        <a:ext cx="2038349" cy="1287000"/>
      </dsp:txXfrm>
    </dsp:sp>
    <dsp:sp modelId="{86FBCCE1-288C-490C-B356-BCA88A5EF2E2}">
      <dsp:nvSpPr>
        <dsp:cNvPr id="0" name=""/>
        <dsp:cNvSpPr/>
      </dsp:nvSpPr>
      <dsp:spPr>
        <a:xfrm>
          <a:off x="1800225" y="924657"/>
          <a:ext cx="407669" cy="21718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0E540-6C5E-421B-B3D0-6B52C71744D7}">
      <dsp:nvSpPr>
        <dsp:cNvPr id="0" name=""/>
        <dsp:cNvSpPr/>
      </dsp:nvSpPr>
      <dsp:spPr>
        <a:xfrm>
          <a:off x="2362189" y="924657"/>
          <a:ext cx="5544311" cy="217181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+mj-lt"/>
            </a:rPr>
            <a:t>Tính</a:t>
          </a:r>
          <a:r>
            <a:rPr lang="en-US" sz="3200" kern="1200" dirty="0">
              <a:latin typeface="+mj-lt"/>
            </a:rPr>
            <a:t> </a:t>
          </a:r>
          <a:r>
            <a:rPr lang="en-US" sz="3200" kern="1200" dirty="0" err="1">
              <a:latin typeface="+mj-lt"/>
            </a:rPr>
            <a:t>axit</a:t>
          </a:r>
          <a:r>
            <a:rPr lang="en-US" sz="3200" kern="1200" dirty="0">
              <a:latin typeface="+mj-lt"/>
            </a:rPr>
            <a:t> – </a:t>
          </a:r>
          <a:r>
            <a:rPr lang="en-US" sz="3200" kern="1200" dirty="0" err="1">
              <a:latin typeface="+mj-lt"/>
            </a:rPr>
            <a:t>bazơ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+mj-lt"/>
            </a:rPr>
            <a:t>Tính</a:t>
          </a:r>
          <a:r>
            <a:rPr lang="en-US" sz="3200" kern="1200" dirty="0">
              <a:latin typeface="+mj-lt"/>
            </a:rPr>
            <a:t> </a:t>
          </a:r>
          <a:r>
            <a:rPr lang="en-US" sz="3200" kern="1200" dirty="0" err="1">
              <a:latin typeface="+mj-lt"/>
            </a:rPr>
            <a:t>lưỡng</a:t>
          </a:r>
          <a:r>
            <a:rPr lang="en-US" sz="3200" kern="1200" dirty="0">
              <a:latin typeface="+mj-lt"/>
            </a:rPr>
            <a:t> </a:t>
          </a:r>
          <a:r>
            <a:rPr lang="en-US" sz="3200" kern="1200" dirty="0" err="1">
              <a:latin typeface="+mj-lt"/>
            </a:rPr>
            <a:t>tính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+mj-lt"/>
            </a:rPr>
            <a:t>Phản</a:t>
          </a:r>
          <a:r>
            <a:rPr lang="en-US" sz="3200" kern="1200" dirty="0">
              <a:latin typeface="+mj-lt"/>
            </a:rPr>
            <a:t> </a:t>
          </a:r>
          <a:r>
            <a:rPr lang="en-US" sz="3200" kern="1200" dirty="0" err="1">
              <a:latin typeface="+mj-lt"/>
            </a:rPr>
            <a:t>ứng</a:t>
          </a:r>
          <a:r>
            <a:rPr lang="en-US" sz="3200" kern="1200" dirty="0">
              <a:latin typeface="+mj-lt"/>
            </a:rPr>
            <a:t> </a:t>
          </a:r>
          <a:r>
            <a:rPr lang="en-US" sz="3200" kern="1200" dirty="0" err="1">
              <a:latin typeface="+mj-lt"/>
            </a:rPr>
            <a:t>este</a:t>
          </a:r>
          <a:r>
            <a:rPr lang="en-US" sz="3200" kern="1200" dirty="0">
              <a:latin typeface="+mj-lt"/>
            </a:rPr>
            <a:t> </a:t>
          </a:r>
          <a:r>
            <a:rPr lang="en-US" sz="3200" kern="1200" dirty="0" err="1">
              <a:latin typeface="+mj-lt"/>
            </a:rPr>
            <a:t>hóa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+mj-lt"/>
            </a:rPr>
            <a:t>Phản</a:t>
          </a:r>
          <a:r>
            <a:rPr lang="en-US" sz="3200" kern="1200" dirty="0">
              <a:latin typeface="+mj-lt"/>
            </a:rPr>
            <a:t> </a:t>
          </a:r>
          <a:r>
            <a:rPr lang="en-US" sz="3200" kern="1200" dirty="0" err="1">
              <a:latin typeface="+mj-lt"/>
            </a:rPr>
            <a:t>ứng</a:t>
          </a:r>
          <a:r>
            <a:rPr lang="en-US" sz="3200" kern="1200" dirty="0">
              <a:latin typeface="+mj-lt"/>
            </a:rPr>
            <a:t> </a:t>
          </a:r>
          <a:r>
            <a:rPr lang="en-US" sz="3200" kern="1200" dirty="0" err="1">
              <a:latin typeface="+mj-lt"/>
            </a:rPr>
            <a:t>trùng</a:t>
          </a:r>
          <a:r>
            <a:rPr lang="en-US" sz="3200" kern="1200" dirty="0">
              <a:latin typeface="+mj-lt"/>
            </a:rPr>
            <a:t> </a:t>
          </a:r>
          <a:r>
            <a:rPr lang="en-US" sz="3200" kern="1200" dirty="0" err="1">
              <a:latin typeface="+mj-lt"/>
            </a:rPr>
            <a:t>ngưng</a:t>
          </a:r>
          <a:endParaRPr lang="en-US" sz="3200" kern="1200" dirty="0">
            <a:latin typeface="+mj-lt"/>
          </a:endParaRPr>
        </a:p>
      </dsp:txBody>
      <dsp:txXfrm>
        <a:off x="2362189" y="924657"/>
        <a:ext cx="5544311" cy="2171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2A25DB-5153-4B4B-8B7F-C3999BBEC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2B8B58-089D-4707-BD44-7CF35682C26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C03CC-8D23-4E52-BB46-B5D1BF488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10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7AF38-5C18-4AB5-BBED-52517B10DD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87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1EA5-9A8E-4AD9-9AEE-471B39B60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99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668D-9791-448D-8CD9-8A627995F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96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10F5-6CC0-449A-B008-1BAC19D38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8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0834-812B-498C-815E-BCC5C2CD9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50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3CE9-36CE-401D-8FB1-3A57CA57C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68B0-C89A-4B0B-8720-2A293FDA6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00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24A4D-FA5B-47C8-A134-53781D364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AC2A-1EA3-4224-917F-133EEBC7E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44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5B00-7BC8-4737-8CCB-0F15FFC7B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7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74762-7634-4303-ACC0-D0B4A7EA8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06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29090-82A1-4CEB-B463-42ABBD4379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3C33-C1E6-4005-808C-1BB0677D3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37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771FB-9E37-431A-9FCD-2B112D694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7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1DA5332-0F13-46D0-ACD3-0CDF007D9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21.wmf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3505200" y="2895600"/>
            <a:ext cx="8305800" cy="2514600"/>
          </a:xfrm>
          <a:prstGeom prst="horizontalScroll">
            <a:avLst>
              <a:gd name="adj" fmla="val 0"/>
            </a:avLst>
          </a:prstGeom>
          <a:solidFill>
            <a:srgbClr val="D21E5D">
              <a:alpha val="81000"/>
            </a:srgbClr>
          </a:solidFill>
          <a:ln w="76200" cmpd="sng">
            <a:solidFill>
              <a:schemeClr val="bg1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AMINO AXIT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1524000" y="260350"/>
            <a:ext cx="10668000" cy="762000"/>
          </a:xfrm>
          <a:prstGeom prst="horizontalScroll">
            <a:avLst>
              <a:gd name="adj" fmla="val 0"/>
            </a:avLst>
          </a:prstGeom>
          <a:solidFill>
            <a:srgbClr val="FFC90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TÍNH CHẤT VẬT LÍ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7391400" y="1282699"/>
            <a:ext cx="3149600" cy="1821500"/>
            <a:chOff x="2720" y="1189"/>
            <a:chExt cx="1984" cy="981"/>
          </a:xfrm>
        </p:grpSpPr>
        <p:grpSp>
          <p:nvGrpSpPr>
            <p:cNvPr id="14350" name="Group 63"/>
            <p:cNvGrpSpPr>
              <a:grpSpLocks/>
            </p:cNvGrpSpPr>
            <p:nvPr/>
          </p:nvGrpSpPr>
          <p:grpSpPr bwMode="auto">
            <a:xfrm>
              <a:off x="2880" y="1189"/>
              <a:ext cx="1824" cy="776"/>
              <a:chOff x="2352" y="2629"/>
              <a:chExt cx="1824" cy="776"/>
            </a:xfrm>
          </p:grpSpPr>
          <p:sp>
            <p:nvSpPr>
              <p:cNvPr id="14352" name="Text Box 64"/>
              <p:cNvSpPr txBox="1">
                <a:spLocks noChangeArrowheads="1"/>
              </p:cNvSpPr>
              <p:nvPr/>
            </p:nvSpPr>
            <p:spPr bwMode="auto">
              <a:xfrm>
                <a:off x="3550" y="2629"/>
                <a:ext cx="336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+mj-lt"/>
                  </a:rPr>
                  <a:t> </a:t>
                </a:r>
                <a:r>
                  <a:rPr lang="en-US" altLang="en-US" sz="2400" b="1">
                    <a:latin typeface="+mj-lt"/>
                  </a:rPr>
                  <a:t>–</a:t>
                </a:r>
                <a:r>
                  <a:rPr lang="en-US" altLang="en-US" sz="1800" b="1">
                    <a:latin typeface="+mj-lt"/>
                  </a:rPr>
                  <a:t> </a:t>
                </a:r>
              </a:p>
            </p:txBody>
          </p:sp>
          <p:grpSp>
            <p:nvGrpSpPr>
              <p:cNvPr id="14353" name="Group 65"/>
              <p:cNvGrpSpPr>
                <a:grpSpLocks/>
              </p:cNvGrpSpPr>
              <p:nvPr/>
            </p:nvGrpSpPr>
            <p:grpSpPr bwMode="auto">
              <a:xfrm>
                <a:off x="2352" y="2736"/>
                <a:ext cx="1824" cy="669"/>
                <a:chOff x="2256" y="2736"/>
                <a:chExt cx="1824" cy="669"/>
              </a:xfrm>
            </p:grpSpPr>
            <p:sp>
              <p:nvSpPr>
                <p:cNvPr id="1435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256" y="2736"/>
                  <a:ext cx="1824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j-lt"/>
                    </a:rPr>
                    <a:t>R – CH – COO </a:t>
                  </a:r>
                </a:p>
              </p:txBody>
            </p:sp>
            <p:sp>
              <p:nvSpPr>
                <p:cNvPr id="1435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640" y="3072"/>
                  <a:ext cx="528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j-lt"/>
                    </a:rPr>
                    <a:t>NH</a:t>
                  </a:r>
                </a:p>
              </p:txBody>
            </p:sp>
            <p:sp>
              <p:nvSpPr>
                <p:cNvPr id="14356" name="Line 68"/>
                <p:cNvSpPr>
                  <a:spLocks noChangeShapeType="1"/>
                </p:cNvSpPr>
                <p:nvPr/>
              </p:nvSpPr>
              <p:spPr bwMode="auto">
                <a:xfrm>
                  <a:off x="2776" y="3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1435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960" y="3206"/>
                  <a:ext cx="240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435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816" y="2918"/>
                  <a:ext cx="336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dirty="0">
                      <a:latin typeface="+mj-lt"/>
                    </a:rPr>
                    <a:t> </a:t>
                  </a:r>
                  <a:r>
                    <a:rPr lang="en-US" altLang="en-US" sz="2400" b="1" dirty="0">
                      <a:latin typeface="+mj-lt"/>
                    </a:rPr>
                    <a:t>+</a:t>
                  </a:r>
                  <a:r>
                    <a:rPr lang="en-US" altLang="en-US" sz="1800" b="1" dirty="0">
                      <a:latin typeface="+mj-lt"/>
                    </a:rPr>
                    <a:t> </a:t>
                  </a:r>
                </a:p>
              </p:txBody>
            </p:sp>
          </p:grpSp>
        </p:grpSp>
        <p:sp>
          <p:nvSpPr>
            <p:cNvPr id="14351" name="Text Box 71"/>
            <p:cNvSpPr txBox="1">
              <a:spLocks noChangeArrowheads="1"/>
            </p:cNvSpPr>
            <p:nvPr/>
          </p:nvSpPr>
          <p:spPr bwMode="auto">
            <a:xfrm>
              <a:off x="2720" y="1921"/>
              <a:ext cx="196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+mj-lt"/>
                </a:rPr>
                <a:t>Dạng</a:t>
              </a:r>
              <a:r>
                <a:rPr lang="en-US" altLang="en-US" sz="2400" b="1" dirty="0">
                  <a:solidFill>
                    <a:srgbClr val="000099"/>
                  </a:solidFill>
                  <a:latin typeface="+mj-lt"/>
                </a:rPr>
                <a:t> ion </a:t>
              </a:r>
              <a:r>
                <a:rPr lang="en-US" altLang="en-US" sz="2400" b="1" dirty="0" err="1">
                  <a:solidFill>
                    <a:srgbClr val="000099"/>
                  </a:solidFill>
                  <a:latin typeface="+mj-lt"/>
                </a:rPr>
                <a:t>lưỡng</a:t>
              </a:r>
              <a:r>
                <a:rPr lang="en-US" altLang="en-US" sz="2400" b="1" dirty="0">
                  <a:solidFill>
                    <a:srgbClr val="000099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  <a:latin typeface="+mj-lt"/>
                </a:rPr>
                <a:t>cực</a:t>
              </a:r>
              <a:endParaRPr lang="en-US" altLang="en-US" sz="2400" b="1" dirty="0">
                <a:solidFill>
                  <a:srgbClr val="000099"/>
                </a:solidFill>
                <a:latin typeface="+mj-lt"/>
              </a:endParaRPr>
            </a:p>
          </p:txBody>
        </p:sp>
      </p:grpSp>
      <p:grpSp>
        <p:nvGrpSpPr>
          <p:cNvPr id="14" name="Group 72"/>
          <p:cNvGrpSpPr>
            <a:grpSpLocks/>
          </p:cNvGrpSpPr>
          <p:nvPr/>
        </p:nvGrpSpPr>
        <p:grpSpPr bwMode="auto">
          <a:xfrm>
            <a:off x="5857876" y="1752601"/>
            <a:ext cx="1533525" cy="187325"/>
            <a:chOff x="3237" y="3114"/>
            <a:chExt cx="966" cy="118"/>
          </a:xfrm>
        </p:grpSpPr>
        <p:sp>
          <p:nvSpPr>
            <p:cNvPr id="14348" name="Line 73"/>
            <p:cNvSpPr>
              <a:spLocks noChangeShapeType="1"/>
            </p:cNvSpPr>
            <p:nvPr/>
          </p:nvSpPr>
          <p:spPr bwMode="auto">
            <a:xfrm>
              <a:off x="3291" y="3114"/>
              <a:ext cx="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74"/>
            <p:cNvSpPr>
              <a:spLocks noChangeShapeType="1"/>
            </p:cNvSpPr>
            <p:nvPr/>
          </p:nvSpPr>
          <p:spPr bwMode="auto">
            <a:xfrm>
              <a:off x="3237" y="3232"/>
              <a:ext cx="9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77"/>
          <p:cNvGrpSpPr>
            <a:grpSpLocks/>
          </p:cNvGrpSpPr>
          <p:nvPr/>
        </p:nvGrpSpPr>
        <p:grpSpPr bwMode="auto">
          <a:xfrm>
            <a:off x="2854325" y="1450976"/>
            <a:ext cx="2997200" cy="1616840"/>
            <a:chOff x="3942" y="2870"/>
            <a:chExt cx="1962" cy="901"/>
          </a:xfrm>
        </p:grpSpPr>
        <p:sp>
          <p:nvSpPr>
            <p:cNvPr id="14344" name="Text Box 78"/>
            <p:cNvSpPr txBox="1">
              <a:spLocks noChangeArrowheads="1"/>
            </p:cNvSpPr>
            <p:nvPr/>
          </p:nvSpPr>
          <p:spPr bwMode="auto">
            <a:xfrm>
              <a:off x="4080" y="2870"/>
              <a:ext cx="182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+mj-lt"/>
                </a:rPr>
                <a:t>R – CH – COOH </a:t>
              </a:r>
            </a:p>
          </p:txBody>
        </p:sp>
        <p:sp>
          <p:nvSpPr>
            <p:cNvPr id="14345" name="Text Box 79"/>
            <p:cNvSpPr txBox="1">
              <a:spLocks noChangeArrowheads="1"/>
            </p:cNvSpPr>
            <p:nvPr/>
          </p:nvSpPr>
          <p:spPr bwMode="auto">
            <a:xfrm>
              <a:off x="4464" y="3206"/>
              <a:ext cx="672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+mj-lt"/>
                </a:rPr>
                <a:t>NH</a:t>
              </a:r>
              <a:r>
                <a:rPr lang="en-US" altLang="en-US" sz="2400" b="1" baseline="-25000">
                  <a:latin typeface="+mj-lt"/>
                </a:rPr>
                <a:t>2</a:t>
              </a:r>
            </a:p>
          </p:txBody>
        </p:sp>
        <p:sp>
          <p:nvSpPr>
            <p:cNvPr id="14346" name="Line 80"/>
            <p:cNvSpPr>
              <a:spLocks noChangeShapeType="1"/>
            </p:cNvSpPr>
            <p:nvPr/>
          </p:nvSpPr>
          <p:spPr bwMode="auto">
            <a:xfrm>
              <a:off x="4600" y="315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4347" name="Text Box 81"/>
            <p:cNvSpPr txBox="1">
              <a:spLocks noChangeArrowheads="1"/>
            </p:cNvSpPr>
            <p:nvPr/>
          </p:nvSpPr>
          <p:spPr bwMode="auto">
            <a:xfrm>
              <a:off x="3942" y="3514"/>
              <a:ext cx="153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+mj-lt"/>
                </a:rPr>
                <a:t>Dạng</a:t>
              </a:r>
              <a:r>
                <a:rPr lang="en-US" altLang="en-US" sz="2400" b="1" dirty="0">
                  <a:solidFill>
                    <a:srgbClr val="000099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  <a:latin typeface="+mj-lt"/>
                </a:rPr>
                <a:t>phân</a:t>
              </a:r>
              <a:r>
                <a:rPr lang="en-US" altLang="en-US" sz="2400" b="1" dirty="0">
                  <a:solidFill>
                    <a:srgbClr val="000099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  <a:latin typeface="+mj-lt"/>
                </a:rPr>
                <a:t>tử</a:t>
              </a:r>
              <a:endParaRPr lang="en-US" altLang="en-US" sz="2400" b="1" dirty="0">
                <a:solidFill>
                  <a:srgbClr val="000099"/>
                </a:solidFill>
                <a:latin typeface="+mj-lt"/>
              </a:endParaRPr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905000" y="3901157"/>
            <a:ext cx="9906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 Do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cấu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tạo</a:t>
            </a:r>
            <a:r>
              <a:rPr lang="en-US" sz="2800" dirty="0">
                <a:latin typeface="+mj-lt"/>
                <a:cs typeface="Times New Roman" pitchFamily="18" charset="0"/>
              </a:rPr>
              <a:t> ion </a:t>
            </a:r>
            <a:r>
              <a:rPr lang="en-US" sz="2800" dirty="0" err="1">
                <a:latin typeface="+mj-lt"/>
                <a:cs typeface="Times New Roman" pitchFamily="18" charset="0"/>
              </a:rPr>
              <a:t>lưỡng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cực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nên</a:t>
            </a:r>
            <a:r>
              <a:rPr lang="en-US" sz="2800" dirty="0">
                <a:latin typeface="+mj-lt"/>
                <a:cs typeface="Times New Roman" pitchFamily="18" charset="0"/>
              </a:rPr>
              <a:t> ở </a:t>
            </a:r>
            <a:r>
              <a:rPr lang="en-US" sz="2800" dirty="0" err="1">
                <a:latin typeface="+mj-lt"/>
                <a:cs typeface="Times New Roman" pitchFamily="18" charset="0"/>
              </a:rPr>
              <a:t>điều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kiện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thường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latin typeface="+mj-lt"/>
                <a:cs typeface="Times New Roman" pitchFamily="18" charset="0"/>
              </a:rPr>
              <a:t> amino </a:t>
            </a:r>
            <a:r>
              <a:rPr lang="en-US" sz="2800" dirty="0" err="1">
                <a:latin typeface="+mj-lt"/>
                <a:cs typeface="Times New Roman" pitchFamily="18" charset="0"/>
              </a:rPr>
              <a:t>axit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thường</a:t>
            </a:r>
            <a:r>
              <a:rPr lang="en-US" sz="2800" dirty="0">
                <a:latin typeface="+mj-lt"/>
                <a:cs typeface="Times New Roman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     -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     -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     -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1524000" y="260350"/>
            <a:ext cx="10668000" cy="762000"/>
          </a:xfrm>
          <a:prstGeom prst="horizontalScroll">
            <a:avLst>
              <a:gd name="adj" fmla="val 0"/>
            </a:avLst>
          </a:prstGeom>
          <a:solidFill>
            <a:srgbClr val="FF829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TÍNH CHẤT HÓA HỌC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5364" name="Group 1"/>
          <p:cNvGrpSpPr>
            <a:grpSpLocks/>
          </p:cNvGrpSpPr>
          <p:nvPr/>
        </p:nvGrpSpPr>
        <p:grpSpPr bwMode="auto">
          <a:xfrm>
            <a:off x="2209801" y="2898777"/>
            <a:ext cx="3019425" cy="1321581"/>
            <a:chOff x="838200" y="3048000"/>
            <a:chExt cx="3352800" cy="1321717"/>
          </a:xfrm>
        </p:grpSpPr>
        <p:sp>
          <p:nvSpPr>
            <p:cNvPr id="15366" name="Text Box 48"/>
            <p:cNvSpPr txBox="1">
              <a:spLocks noChangeArrowheads="1"/>
            </p:cNvSpPr>
            <p:nvPr/>
          </p:nvSpPr>
          <p:spPr bwMode="auto">
            <a:xfrm>
              <a:off x="838200" y="3048000"/>
              <a:ext cx="3352800" cy="52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+mj-lt"/>
                </a:rPr>
                <a:t>       R – (COOH)</a:t>
              </a:r>
              <a:r>
                <a:rPr lang="en-US" altLang="en-US" sz="2800" b="1" baseline="-25000">
                  <a:solidFill>
                    <a:srgbClr val="FF0000"/>
                  </a:solidFill>
                  <a:latin typeface="+mj-lt"/>
                </a:rPr>
                <a:t>y</a:t>
              </a:r>
              <a:r>
                <a:rPr lang="en-US" altLang="en-US" sz="2800" b="1">
                  <a:solidFill>
                    <a:srgbClr val="FF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15367" name="Text Box 49"/>
            <p:cNvSpPr txBox="1">
              <a:spLocks noChangeArrowheads="1"/>
            </p:cNvSpPr>
            <p:nvPr/>
          </p:nvSpPr>
          <p:spPr bwMode="auto">
            <a:xfrm>
              <a:off x="1468111" y="3846443"/>
              <a:ext cx="1447800" cy="52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+mj-lt"/>
                </a:rPr>
                <a:t>(NH</a:t>
              </a:r>
              <a:r>
                <a:rPr lang="en-US" altLang="en-US" sz="2800" b="1" baseline="-25000">
                  <a:solidFill>
                    <a:srgbClr val="FF0000"/>
                  </a:solidFill>
                  <a:latin typeface="+mj-lt"/>
                </a:rPr>
                <a:t>2</a:t>
              </a:r>
              <a:r>
                <a:rPr lang="en-US" altLang="en-US" sz="2800" b="1">
                  <a:solidFill>
                    <a:srgbClr val="FF0000"/>
                  </a:solidFill>
                  <a:latin typeface="+mj-lt"/>
                </a:rPr>
                <a:t>)</a:t>
              </a:r>
              <a:r>
                <a:rPr lang="en-US" altLang="en-US" sz="2800" b="1" baseline="-25000">
                  <a:solidFill>
                    <a:srgbClr val="FF0000"/>
                  </a:solidFill>
                  <a:latin typeface="+mj-lt"/>
                </a:rPr>
                <a:t>x</a:t>
              </a:r>
              <a:endParaRPr lang="en-US" altLang="en-US" sz="2800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368" name="Line 50"/>
            <p:cNvSpPr>
              <a:spLocks noChangeShapeType="1"/>
            </p:cNvSpPr>
            <p:nvPr/>
          </p:nvSpPr>
          <p:spPr bwMode="auto">
            <a:xfrm>
              <a:off x="1768945" y="3492500"/>
              <a:ext cx="0" cy="3539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133329823"/>
              </p:ext>
            </p:extLst>
          </p:nvPr>
        </p:nvGraphicFramePr>
        <p:xfrm>
          <a:off x="3429000" y="1332671"/>
          <a:ext cx="81533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6FBCCE1-288C-490C-B356-BCA88A5EF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graphicEl>
                                              <a:dgm id="{86FBCCE1-288C-490C-B356-BCA88A5EF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graphicEl>
                                              <a:dgm id="{86FBCCE1-288C-490C-B356-BCA88A5EF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graphicEl>
                                              <a:dgm id="{86FBCCE1-288C-490C-B356-BCA88A5EF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F21A7DD-DC45-4B62-9BB6-CD2E0320C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graphicEl>
                                              <a:dgm id="{6F21A7DD-DC45-4B62-9BB6-CD2E0320C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graphicEl>
                                              <a:dgm id="{6F21A7DD-DC45-4B62-9BB6-CD2E0320C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graphicEl>
                                              <a:dgm id="{6F21A7DD-DC45-4B62-9BB6-CD2E0320C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0E0E540-6C5E-421B-B3D0-6B52C7174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graphicEl>
                                              <a:dgm id="{B0E0E540-6C5E-421B-B3D0-6B52C7174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graphicEl>
                                              <a:dgm id="{B0E0E540-6C5E-421B-B3D0-6B52C7174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graphicEl>
                                              <a:dgm id="{B0E0E540-6C5E-421B-B3D0-6B52C7174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772318" y="1448802"/>
            <a:ext cx="3816351" cy="584775"/>
          </a:xfrm>
          <a:prstGeom prst="rect">
            <a:avLst/>
          </a:prstGeom>
          <a:solidFill>
            <a:srgbClr val="F66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TÍNH AXIT - BAZƠ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991224" y="2660697"/>
            <a:ext cx="841897" cy="461665"/>
          </a:xfrm>
          <a:prstGeom prst="rect">
            <a:avLst/>
          </a:prstGeom>
          <a:solidFill>
            <a:srgbClr val="6B043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x = y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59474" y="3708447"/>
            <a:ext cx="841897" cy="461665"/>
          </a:xfrm>
          <a:prstGeom prst="rect">
            <a:avLst/>
          </a:prstGeom>
          <a:solidFill>
            <a:srgbClr val="6B043B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x &gt; 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962649" y="4721272"/>
            <a:ext cx="841897" cy="461665"/>
          </a:xfrm>
          <a:prstGeom prst="rect">
            <a:avLst/>
          </a:prstGeom>
          <a:solidFill>
            <a:srgbClr val="6B043B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x &lt; y</a:t>
            </a:r>
          </a:p>
        </p:txBody>
      </p:sp>
      <p:cxnSp>
        <p:nvCxnSpPr>
          <p:cNvPr id="33" name="Straight Arrow Connector 32"/>
          <p:cNvCxnSpPr>
            <a:endCxn id="30" idx="1"/>
          </p:cNvCxnSpPr>
          <p:nvPr/>
        </p:nvCxnSpPr>
        <p:spPr>
          <a:xfrm flipV="1">
            <a:off x="5313362" y="2891530"/>
            <a:ext cx="677862" cy="1056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313362" y="3939280"/>
            <a:ext cx="646112" cy="31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1"/>
          </p:cNvCxnSpPr>
          <p:nvPr/>
        </p:nvCxnSpPr>
        <p:spPr>
          <a:xfrm>
            <a:off x="5313363" y="3948161"/>
            <a:ext cx="649286" cy="1003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35874" y="2660697"/>
            <a:ext cx="3597275" cy="461665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Quỳ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tím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màu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642225" y="3708447"/>
            <a:ext cx="3597275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Quỳ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tím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xanh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632560" y="4751668"/>
            <a:ext cx="3597275" cy="461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Quỳ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tím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  <p:cxnSp>
        <p:nvCxnSpPr>
          <p:cNvPr id="39" name="Straight Arrow Connector 38"/>
          <p:cNvCxnSpPr>
            <a:cxnSpLocks/>
            <a:stCxn id="30" idx="3"/>
            <a:endCxn id="36" idx="1"/>
          </p:cNvCxnSpPr>
          <p:nvPr/>
        </p:nvCxnSpPr>
        <p:spPr>
          <a:xfrm>
            <a:off x="6833121" y="2891530"/>
            <a:ext cx="8027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stCxn id="31" idx="3"/>
            <a:endCxn id="37" idx="1"/>
          </p:cNvCxnSpPr>
          <p:nvPr/>
        </p:nvCxnSpPr>
        <p:spPr>
          <a:xfrm>
            <a:off x="6801371" y="3939280"/>
            <a:ext cx="8408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833121" y="4979438"/>
            <a:ext cx="746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401" name="Group 43"/>
          <p:cNvGrpSpPr>
            <a:grpSpLocks/>
          </p:cNvGrpSpPr>
          <p:nvPr/>
        </p:nvGrpSpPr>
        <p:grpSpPr bwMode="auto">
          <a:xfrm>
            <a:off x="2362200" y="3465562"/>
            <a:ext cx="3063875" cy="1358862"/>
            <a:chOff x="838200" y="3048000"/>
            <a:chExt cx="3352800" cy="1359002"/>
          </a:xfrm>
        </p:grpSpPr>
        <p:sp>
          <p:nvSpPr>
            <p:cNvPr id="16402" name="Text Box 48"/>
            <p:cNvSpPr txBox="1">
              <a:spLocks noChangeArrowheads="1"/>
            </p:cNvSpPr>
            <p:nvPr/>
          </p:nvSpPr>
          <p:spPr bwMode="auto">
            <a:xfrm>
              <a:off x="838200" y="3048000"/>
              <a:ext cx="3352800" cy="52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202FF"/>
                  </a:solidFill>
                  <a:latin typeface="+mj-lt"/>
                </a:rPr>
                <a:t>       R – (COOH)</a:t>
              </a:r>
              <a:r>
                <a:rPr lang="en-US" altLang="en-US" sz="2800" b="1" baseline="-25000" dirty="0">
                  <a:solidFill>
                    <a:srgbClr val="0202FF"/>
                  </a:solidFill>
                  <a:latin typeface="+mj-lt"/>
                </a:rPr>
                <a:t>y</a:t>
              </a:r>
              <a:r>
                <a:rPr lang="en-US" altLang="en-US" sz="2800" b="1" dirty="0">
                  <a:solidFill>
                    <a:srgbClr val="0202FF"/>
                  </a:solidFill>
                  <a:latin typeface="+mj-lt"/>
                </a:rPr>
                <a:t> </a:t>
              </a:r>
            </a:p>
          </p:txBody>
        </p:sp>
        <p:sp>
          <p:nvSpPr>
            <p:cNvPr id="16403" name="Text Box 49"/>
            <p:cNvSpPr txBox="1">
              <a:spLocks noChangeArrowheads="1"/>
            </p:cNvSpPr>
            <p:nvPr/>
          </p:nvSpPr>
          <p:spPr bwMode="auto">
            <a:xfrm>
              <a:off x="1341208" y="3883728"/>
              <a:ext cx="1447800" cy="52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202FF"/>
                  </a:solidFill>
                  <a:latin typeface="+mj-lt"/>
                </a:rPr>
                <a:t>(NH</a:t>
              </a:r>
              <a:r>
                <a:rPr lang="en-US" altLang="en-US" sz="2800" b="1" baseline="-25000">
                  <a:solidFill>
                    <a:srgbClr val="0202FF"/>
                  </a:solidFill>
                  <a:latin typeface="+mj-lt"/>
                </a:rPr>
                <a:t>2</a:t>
              </a:r>
              <a:r>
                <a:rPr lang="en-US" altLang="en-US" sz="2800" b="1">
                  <a:solidFill>
                    <a:srgbClr val="0202FF"/>
                  </a:solidFill>
                  <a:latin typeface="+mj-lt"/>
                </a:rPr>
                <a:t>)</a:t>
              </a:r>
              <a:r>
                <a:rPr lang="en-US" altLang="en-US" sz="2800" b="1" baseline="-25000">
                  <a:solidFill>
                    <a:srgbClr val="0202FF"/>
                  </a:solidFill>
                  <a:latin typeface="+mj-lt"/>
                </a:rPr>
                <a:t>x</a:t>
              </a:r>
              <a:endParaRPr lang="en-US" altLang="en-US" sz="2800" b="1">
                <a:solidFill>
                  <a:srgbClr val="0202FF"/>
                </a:solidFill>
                <a:latin typeface="+mj-lt"/>
              </a:endParaRPr>
            </a:p>
          </p:txBody>
        </p:sp>
        <p:sp>
          <p:nvSpPr>
            <p:cNvPr id="16404" name="Line 50"/>
            <p:cNvSpPr>
              <a:spLocks noChangeShapeType="1"/>
            </p:cNvSpPr>
            <p:nvPr/>
          </p:nvSpPr>
          <p:spPr bwMode="auto">
            <a:xfrm>
              <a:off x="1741083" y="3575650"/>
              <a:ext cx="0" cy="353943"/>
            </a:xfrm>
            <a:prstGeom prst="line">
              <a:avLst/>
            </a:prstGeom>
            <a:noFill/>
            <a:ln w="28575">
              <a:solidFill>
                <a:srgbClr val="0202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</p:grpSp>
      <p:sp>
        <p:nvSpPr>
          <p:cNvPr id="22" name="Horizontal Scroll 16">
            <a:extLst>
              <a:ext uri="{FF2B5EF4-FFF2-40B4-BE49-F238E27FC236}">
                <a16:creationId xmlns:a16="http://schemas.microsoft.com/office/drawing/2014/main" id="{7FCE9E75-C1CA-4244-89AF-0FD4A5B0F5AB}"/>
              </a:ext>
            </a:extLst>
          </p:cNvPr>
          <p:cNvSpPr/>
          <p:nvPr/>
        </p:nvSpPr>
        <p:spPr>
          <a:xfrm>
            <a:off x="1524000" y="260350"/>
            <a:ext cx="10668000" cy="762000"/>
          </a:xfrm>
          <a:prstGeom prst="horizontalScroll">
            <a:avLst>
              <a:gd name="adj" fmla="val 0"/>
            </a:avLst>
          </a:prstGeom>
          <a:solidFill>
            <a:srgbClr val="FF829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TÍNH CHẤT HÓA HỌC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891506" y="1386542"/>
            <a:ext cx="3532188" cy="523220"/>
          </a:xfrm>
          <a:prstGeom prst="rect">
            <a:avLst/>
          </a:prstGeom>
          <a:solidFill>
            <a:srgbClr val="F66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TÍNH AXIT - BAZƠ</a:t>
            </a:r>
          </a:p>
        </p:txBody>
      </p:sp>
      <p:grpSp>
        <p:nvGrpSpPr>
          <p:cNvPr id="17413" name="xjhhxsy8"/>
          <p:cNvGrpSpPr>
            <a:grpSpLocks/>
          </p:cNvGrpSpPr>
          <p:nvPr/>
        </p:nvGrpSpPr>
        <p:grpSpPr bwMode="auto">
          <a:xfrm>
            <a:off x="6046788" y="2378075"/>
            <a:ext cx="685800" cy="1752600"/>
            <a:chOff x="7920" y="1304"/>
            <a:chExt cx="405" cy="2197"/>
          </a:xfrm>
        </p:grpSpPr>
        <p:sp>
          <p:nvSpPr>
            <p:cNvPr id="17429" name="AutoShape 4"/>
            <p:cNvSpPr>
              <a:spLocks noChangeArrowheads="1"/>
            </p:cNvSpPr>
            <p:nvPr/>
          </p:nvSpPr>
          <p:spPr bwMode="auto">
            <a:xfrm rot="5400000" flipV="1">
              <a:off x="7416" y="2623"/>
              <a:ext cx="1440" cy="316"/>
            </a:xfrm>
            <a:prstGeom prst="flowChartDisplay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0" name="Freeform 5"/>
            <p:cNvSpPr>
              <a:spLocks/>
            </p:cNvSpPr>
            <p:nvPr/>
          </p:nvSpPr>
          <p:spPr bwMode="auto">
            <a:xfrm>
              <a:off x="7920" y="1304"/>
              <a:ext cx="405" cy="1007"/>
            </a:xfrm>
            <a:custGeom>
              <a:avLst/>
              <a:gdLst>
                <a:gd name="T0" fmla="*/ 60 w 405"/>
                <a:gd name="T1" fmla="*/ 1007 h 1007"/>
                <a:gd name="T2" fmla="*/ 60 w 405"/>
                <a:gd name="T3" fmla="*/ 90 h 1007"/>
                <a:gd name="T4" fmla="*/ 0 w 405"/>
                <a:gd name="T5" fmla="*/ 0 h 1007"/>
                <a:gd name="T6" fmla="*/ 405 w 405"/>
                <a:gd name="T7" fmla="*/ 0 h 1007"/>
                <a:gd name="T8" fmla="*/ 375 w 405"/>
                <a:gd name="T9" fmla="*/ 105 h 1007"/>
                <a:gd name="T10" fmla="*/ 375 w 405"/>
                <a:gd name="T11" fmla="*/ 1007 h 10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5"/>
                <a:gd name="T19" fmla="*/ 0 h 1007"/>
                <a:gd name="T20" fmla="*/ 405 w 405"/>
                <a:gd name="T21" fmla="*/ 1007 h 10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5" h="1007">
                  <a:moveTo>
                    <a:pt x="60" y="1007"/>
                  </a:moveTo>
                  <a:lnTo>
                    <a:pt x="60" y="90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375" y="105"/>
                  </a:lnTo>
                  <a:lnTo>
                    <a:pt x="375" y="1007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38428" y="4278314"/>
            <a:ext cx="1524000" cy="461665"/>
          </a:xfrm>
          <a:prstGeom prst="rect">
            <a:avLst/>
          </a:prstGeom>
          <a:solidFill>
            <a:srgbClr val="6F08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+mj-lt"/>
              </a:rPr>
              <a:t>Dd glyxin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260975" y="4278314"/>
            <a:ext cx="2514600" cy="461665"/>
          </a:xfrm>
          <a:prstGeom prst="rect">
            <a:avLst/>
          </a:prstGeom>
          <a:solidFill>
            <a:srgbClr val="6F08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Dd </a:t>
            </a:r>
            <a:r>
              <a:rPr lang="en-US" altLang="en-US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glutamic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629669" y="4278314"/>
            <a:ext cx="1371600" cy="461665"/>
          </a:xfrm>
          <a:prstGeom prst="rect">
            <a:avLst/>
          </a:prstGeom>
          <a:solidFill>
            <a:srgbClr val="6F08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Dd lysin</a:t>
            </a:r>
          </a:p>
        </p:txBody>
      </p:sp>
      <p:grpSp>
        <p:nvGrpSpPr>
          <p:cNvPr id="17417" name="xjhhxsy8"/>
          <p:cNvGrpSpPr>
            <a:grpSpLocks/>
          </p:cNvGrpSpPr>
          <p:nvPr/>
        </p:nvGrpSpPr>
        <p:grpSpPr bwMode="auto">
          <a:xfrm>
            <a:off x="2619428" y="2370138"/>
            <a:ext cx="685800" cy="1752600"/>
            <a:chOff x="7920" y="1304"/>
            <a:chExt cx="405" cy="2197"/>
          </a:xfrm>
        </p:grpSpPr>
        <p:sp>
          <p:nvSpPr>
            <p:cNvPr id="17427" name="AutoShape 10"/>
            <p:cNvSpPr>
              <a:spLocks noChangeArrowheads="1"/>
            </p:cNvSpPr>
            <p:nvPr/>
          </p:nvSpPr>
          <p:spPr bwMode="auto">
            <a:xfrm rot="5400000" flipV="1">
              <a:off x="7416" y="2623"/>
              <a:ext cx="1440" cy="316"/>
            </a:xfrm>
            <a:prstGeom prst="flowChartDisplay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28" name="Freeform 11"/>
            <p:cNvSpPr>
              <a:spLocks/>
            </p:cNvSpPr>
            <p:nvPr/>
          </p:nvSpPr>
          <p:spPr bwMode="auto">
            <a:xfrm>
              <a:off x="7920" y="1304"/>
              <a:ext cx="405" cy="1007"/>
            </a:xfrm>
            <a:custGeom>
              <a:avLst/>
              <a:gdLst>
                <a:gd name="T0" fmla="*/ 60 w 405"/>
                <a:gd name="T1" fmla="*/ 1007 h 1007"/>
                <a:gd name="T2" fmla="*/ 60 w 405"/>
                <a:gd name="T3" fmla="*/ 90 h 1007"/>
                <a:gd name="T4" fmla="*/ 0 w 405"/>
                <a:gd name="T5" fmla="*/ 0 h 1007"/>
                <a:gd name="T6" fmla="*/ 405 w 405"/>
                <a:gd name="T7" fmla="*/ 0 h 1007"/>
                <a:gd name="T8" fmla="*/ 375 w 405"/>
                <a:gd name="T9" fmla="*/ 105 h 1007"/>
                <a:gd name="T10" fmla="*/ 375 w 405"/>
                <a:gd name="T11" fmla="*/ 1007 h 10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5"/>
                <a:gd name="T19" fmla="*/ 0 h 1007"/>
                <a:gd name="T20" fmla="*/ 405 w 405"/>
                <a:gd name="T21" fmla="*/ 1007 h 10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5" h="1007">
                  <a:moveTo>
                    <a:pt x="60" y="1007"/>
                  </a:moveTo>
                  <a:lnTo>
                    <a:pt x="60" y="90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375" y="105"/>
                  </a:lnTo>
                  <a:lnTo>
                    <a:pt x="375" y="1007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8" name="xjhhxsy8"/>
          <p:cNvGrpSpPr>
            <a:grpSpLocks/>
          </p:cNvGrpSpPr>
          <p:nvPr/>
        </p:nvGrpSpPr>
        <p:grpSpPr bwMode="auto">
          <a:xfrm>
            <a:off x="9972569" y="2370138"/>
            <a:ext cx="685800" cy="1752600"/>
            <a:chOff x="7920" y="1304"/>
            <a:chExt cx="405" cy="2197"/>
          </a:xfrm>
        </p:grpSpPr>
        <p:sp>
          <p:nvSpPr>
            <p:cNvPr id="17425" name="AutoShape 13"/>
            <p:cNvSpPr>
              <a:spLocks noChangeArrowheads="1"/>
            </p:cNvSpPr>
            <p:nvPr/>
          </p:nvSpPr>
          <p:spPr bwMode="auto">
            <a:xfrm rot="5400000" flipV="1">
              <a:off x="7416" y="2623"/>
              <a:ext cx="1440" cy="316"/>
            </a:xfrm>
            <a:prstGeom prst="flowChartDisplay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26" name="Freeform 14"/>
            <p:cNvSpPr>
              <a:spLocks/>
            </p:cNvSpPr>
            <p:nvPr/>
          </p:nvSpPr>
          <p:spPr bwMode="auto">
            <a:xfrm>
              <a:off x="7920" y="1304"/>
              <a:ext cx="405" cy="1007"/>
            </a:xfrm>
            <a:custGeom>
              <a:avLst/>
              <a:gdLst>
                <a:gd name="T0" fmla="*/ 60 w 405"/>
                <a:gd name="T1" fmla="*/ 1007 h 1007"/>
                <a:gd name="T2" fmla="*/ 60 w 405"/>
                <a:gd name="T3" fmla="*/ 90 h 1007"/>
                <a:gd name="T4" fmla="*/ 0 w 405"/>
                <a:gd name="T5" fmla="*/ 0 h 1007"/>
                <a:gd name="T6" fmla="*/ 405 w 405"/>
                <a:gd name="T7" fmla="*/ 0 h 1007"/>
                <a:gd name="T8" fmla="*/ 375 w 405"/>
                <a:gd name="T9" fmla="*/ 105 h 1007"/>
                <a:gd name="T10" fmla="*/ 375 w 405"/>
                <a:gd name="T11" fmla="*/ 1007 h 10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5"/>
                <a:gd name="T19" fmla="*/ 0 h 1007"/>
                <a:gd name="T20" fmla="*/ 405 w 405"/>
                <a:gd name="T21" fmla="*/ 1007 h 10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5" h="1007">
                  <a:moveTo>
                    <a:pt x="60" y="1007"/>
                  </a:moveTo>
                  <a:lnTo>
                    <a:pt x="60" y="90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375" y="105"/>
                  </a:lnTo>
                  <a:lnTo>
                    <a:pt x="375" y="1007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9" name="Rectangle 25"/>
          <p:cNvSpPr>
            <a:spLocks noChangeArrowheads="1"/>
          </p:cNvSpPr>
          <p:nvPr/>
        </p:nvSpPr>
        <p:spPr bwMode="auto">
          <a:xfrm>
            <a:off x="2835328" y="3322638"/>
            <a:ext cx="304800" cy="533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20" name="Rectangle 26"/>
          <p:cNvSpPr>
            <a:spLocks noChangeArrowheads="1"/>
          </p:cNvSpPr>
          <p:nvPr/>
        </p:nvSpPr>
        <p:spPr bwMode="auto">
          <a:xfrm>
            <a:off x="6275388" y="3292475"/>
            <a:ext cx="3048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21" name="Rectangle 27"/>
          <p:cNvSpPr>
            <a:spLocks noChangeArrowheads="1"/>
          </p:cNvSpPr>
          <p:nvPr/>
        </p:nvSpPr>
        <p:spPr bwMode="auto">
          <a:xfrm>
            <a:off x="10201169" y="3322638"/>
            <a:ext cx="304800" cy="533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74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56018"/>
              </p:ext>
            </p:extLst>
          </p:nvPr>
        </p:nvGraphicFramePr>
        <p:xfrm>
          <a:off x="2111428" y="4987306"/>
          <a:ext cx="2057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3" name="ISIS/Draw Sketch" r:id="rId3" imgW="988916" imgH="486249" progId="ISISServer">
                  <p:embed/>
                </p:oleObj>
              </mc:Choice>
              <mc:Fallback>
                <p:oleObj name="ISIS/Draw Sketch" r:id="rId3" imgW="988916" imgH="486249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428" y="4987306"/>
                        <a:ext cx="20574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951948"/>
              </p:ext>
            </p:extLst>
          </p:nvPr>
        </p:nvGraphicFramePr>
        <p:xfrm>
          <a:off x="8753320" y="5067905"/>
          <a:ext cx="28956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4" name="ISIS/Draw Sketch" r:id="rId5" imgW="1635028" imgH="487596" progId="ISISServer">
                  <p:embed/>
                </p:oleObj>
              </mc:Choice>
              <mc:Fallback>
                <p:oleObj name="ISIS/Draw Sketch" r:id="rId5" imgW="1635028" imgH="487596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3320" y="5067905"/>
                        <a:ext cx="28956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83160"/>
              </p:ext>
            </p:extLst>
          </p:nvPr>
        </p:nvGraphicFramePr>
        <p:xfrm>
          <a:off x="4898974" y="5014258"/>
          <a:ext cx="3124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5" name="ISIS/Draw Sketch" r:id="rId7" imgW="2052631" imgH="498532" progId="ISISServer">
                  <p:embed/>
                </p:oleObj>
              </mc:Choice>
              <mc:Fallback>
                <p:oleObj name="ISIS/Draw Sketch" r:id="rId7" imgW="2052631" imgH="498532" progId="ISISServer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974" y="5014258"/>
                        <a:ext cx="3124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orizontal Scroll 16">
            <a:extLst>
              <a:ext uri="{FF2B5EF4-FFF2-40B4-BE49-F238E27FC236}">
                <a16:creationId xmlns:a16="http://schemas.microsoft.com/office/drawing/2014/main" id="{034C9C8B-CDCF-4E57-84EA-00350A7FD555}"/>
              </a:ext>
            </a:extLst>
          </p:cNvPr>
          <p:cNvSpPr/>
          <p:nvPr/>
        </p:nvSpPr>
        <p:spPr>
          <a:xfrm>
            <a:off x="1524000" y="260350"/>
            <a:ext cx="10668000" cy="762000"/>
          </a:xfrm>
          <a:prstGeom prst="horizontalScroll">
            <a:avLst>
              <a:gd name="adj" fmla="val 0"/>
            </a:avLst>
          </a:prstGeom>
          <a:solidFill>
            <a:srgbClr val="FF829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TÍNH CHẤT HÓA HỌC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9" grpId="0" animBg="1"/>
      <p:bldP spid="17420" grpId="0" animBg="1"/>
      <p:bldP spid="174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981200" y="1504347"/>
            <a:ext cx="3581400" cy="523220"/>
          </a:xfrm>
          <a:prstGeom prst="rect">
            <a:avLst/>
          </a:prstGeom>
          <a:solidFill>
            <a:srgbClr val="F66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TÍNH LƯỠNG TÍNH</a:t>
            </a: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721431" y="2259808"/>
            <a:ext cx="9258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+mj-lt"/>
              </a:rPr>
              <a:t>Tính</a:t>
            </a:r>
            <a:r>
              <a:rPr lang="en-US" altLang="en-US" sz="28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+mj-lt"/>
              </a:rPr>
              <a:t>bazơ</a:t>
            </a:r>
            <a:r>
              <a:rPr lang="en-US" altLang="en-US" sz="2800" b="1" u="sng" dirty="0">
                <a:solidFill>
                  <a:srgbClr val="FF0000"/>
                </a:solidFill>
                <a:latin typeface="+mj-lt"/>
              </a:rPr>
              <a:t>: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     H</a:t>
            </a:r>
            <a:r>
              <a:rPr lang="en-US" altLang="en-US" sz="28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N-R-COOH + HCl 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 ClH</a:t>
            </a:r>
            <a:r>
              <a:rPr lang="en-US" altLang="en-US" sz="2800" b="1" baseline="-250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N-R-COOH</a:t>
            </a: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721432" y="2912269"/>
            <a:ext cx="1066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3333FF"/>
                </a:solidFill>
                <a:latin typeface="+mj-lt"/>
              </a:rPr>
              <a:t>Tính</a:t>
            </a:r>
            <a:r>
              <a:rPr lang="en-US" altLang="en-US" sz="2800" b="1" u="sng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+mj-lt"/>
              </a:rPr>
              <a:t>axit</a:t>
            </a:r>
            <a:r>
              <a:rPr lang="en-US" altLang="en-US" sz="2800" b="1" u="sng" dirty="0">
                <a:solidFill>
                  <a:srgbClr val="3333FF"/>
                </a:solidFill>
                <a:latin typeface="+mj-lt"/>
              </a:rPr>
              <a:t>:</a:t>
            </a:r>
            <a:r>
              <a:rPr lang="en-US" altLang="en-US" sz="2800" b="1" dirty="0">
                <a:solidFill>
                  <a:srgbClr val="3333FF"/>
                </a:solidFill>
                <a:latin typeface="+mj-lt"/>
              </a:rPr>
              <a:t>        H</a:t>
            </a:r>
            <a:r>
              <a:rPr lang="en-US" altLang="en-US" sz="2800" b="1" baseline="-25000" dirty="0">
                <a:solidFill>
                  <a:srgbClr val="3333FF"/>
                </a:solidFill>
                <a:latin typeface="+mj-lt"/>
              </a:rPr>
              <a:t>2</a:t>
            </a:r>
            <a:r>
              <a:rPr lang="en-US" altLang="en-US" sz="2800" b="1" dirty="0">
                <a:solidFill>
                  <a:srgbClr val="3333FF"/>
                </a:solidFill>
                <a:latin typeface="+mj-lt"/>
              </a:rPr>
              <a:t>N-R-COOH + NaOH </a:t>
            </a:r>
            <a:r>
              <a:rPr lang="en-US" altLang="en-US" sz="2800" b="1" dirty="0">
                <a:solidFill>
                  <a:srgbClr val="3333FF"/>
                </a:solidFill>
                <a:latin typeface="+mj-lt"/>
                <a:sym typeface="Symbol" panose="05050102010706020507" pitchFamily="18" charset="2"/>
              </a:rPr>
              <a:t> H</a:t>
            </a:r>
            <a:r>
              <a:rPr lang="en-US" altLang="en-US" sz="2800" b="1" baseline="-25000" dirty="0">
                <a:solidFill>
                  <a:srgbClr val="3333FF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800" b="1" dirty="0">
                <a:solidFill>
                  <a:srgbClr val="3333FF"/>
                </a:solidFill>
                <a:latin typeface="+mj-lt"/>
                <a:sym typeface="Symbol" panose="05050102010706020507" pitchFamily="18" charset="2"/>
              </a:rPr>
              <a:t>N-R-COONa + H</a:t>
            </a:r>
            <a:r>
              <a:rPr lang="en-US" altLang="en-US" sz="2800" b="1" baseline="-25000" dirty="0">
                <a:solidFill>
                  <a:srgbClr val="3333FF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800" b="1" dirty="0">
                <a:solidFill>
                  <a:srgbClr val="3333FF"/>
                </a:solidFill>
                <a:latin typeface="+mj-lt"/>
                <a:sym typeface="Symbol" panose="05050102010706020507" pitchFamily="18" charset="2"/>
              </a:rPr>
              <a:t>O</a:t>
            </a:r>
            <a:endParaRPr lang="en-US" altLang="en-US" sz="28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2819400" y="3708400"/>
            <a:ext cx="15240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+mj-lt"/>
              </a:rPr>
              <a:t>Ví</a:t>
            </a:r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j-lt"/>
              </a:rPr>
              <a:t>dụ</a:t>
            </a:r>
            <a:endParaRPr lang="en-US" alt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2743200" y="4648201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j-lt"/>
              </a:rPr>
              <a:t>H</a:t>
            </a:r>
            <a:r>
              <a:rPr lang="en-US" altLang="en-US" sz="2800" baseline="-25000" dirty="0">
                <a:latin typeface="+mj-lt"/>
              </a:rPr>
              <a:t>2</a:t>
            </a:r>
            <a:r>
              <a:rPr lang="en-US" altLang="en-US" sz="2800" dirty="0">
                <a:latin typeface="+mj-lt"/>
              </a:rPr>
              <a:t>N-CH</a:t>
            </a:r>
            <a:r>
              <a:rPr lang="en-US" altLang="en-US" sz="2800" baseline="-25000" dirty="0">
                <a:latin typeface="+mj-lt"/>
              </a:rPr>
              <a:t>2</a:t>
            </a:r>
            <a:r>
              <a:rPr lang="en-US" altLang="en-US" sz="2800" dirty="0">
                <a:latin typeface="+mj-lt"/>
              </a:rPr>
              <a:t>-COOH + HCl </a:t>
            </a:r>
            <a:r>
              <a:rPr lang="en-US" altLang="en-US" sz="2800" dirty="0">
                <a:latin typeface="+mj-lt"/>
                <a:sym typeface="Symbol" panose="05050102010706020507" pitchFamily="18" charset="2"/>
              </a:rPr>
              <a:t> ClH</a:t>
            </a:r>
            <a:r>
              <a:rPr lang="en-US" altLang="en-US" sz="2800" baseline="-25000" dirty="0">
                <a:latin typeface="+mj-lt"/>
                <a:sym typeface="Symbol" panose="05050102010706020507" pitchFamily="18" charset="2"/>
              </a:rPr>
              <a:t>3</a:t>
            </a:r>
            <a:r>
              <a:rPr lang="en-US" altLang="en-US" sz="2800" dirty="0">
                <a:latin typeface="+mj-lt"/>
                <a:sym typeface="Symbol" panose="05050102010706020507" pitchFamily="18" charset="2"/>
              </a:rPr>
              <a:t>N-</a:t>
            </a:r>
            <a:r>
              <a:rPr lang="en-US" altLang="en-US" sz="2800" dirty="0">
                <a:latin typeface="+mj-lt"/>
              </a:rPr>
              <a:t>CH</a:t>
            </a:r>
            <a:r>
              <a:rPr lang="en-US" altLang="en-US" sz="2800" baseline="-25000" dirty="0">
                <a:latin typeface="+mj-lt"/>
              </a:rPr>
              <a:t>2</a:t>
            </a:r>
            <a:r>
              <a:rPr lang="en-US" altLang="en-US" sz="2800" dirty="0">
                <a:latin typeface="+mj-lt"/>
                <a:sym typeface="Symbol" panose="05050102010706020507" pitchFamily="18" charset="2"/>
              </a:rPr>
              <a:t>-COOH</a:t>
            </a:r>
            <a:endParaRPr lang="en-US" altLang="en-US" sz="2800" dirty="0">
              <a:latin typeface="+mj-lt"/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2743199" y="5300664"/>
            <a:ext cx="8958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j-lt"/>
              </a:rPr>
              <a:t>H</a:t>
            </a:r>
            <a:r>
              <a:rPr lang="en-US" altLang="en-US" sz="2800" baseline="-25000" dirty="0">
                <a:latin typeface="+mj-lt"/>
              </a:rPr>
              <a:t>2</a:t>
            </a:r>
            <a:r>
              <a:rPr lang="en-US" altLang="en-US" sz="2800" dirty="0">
                <a:latin typeface="+mj-lt"/>
              </a:rPr>
              <a:t>N-CH</a:t>
            </a:r>
            <a:r>
              <a:rPr lang="en-US" altLang="en-US" sz="2800" baseline="-25000" dirty="0">
                <a:latin typeface="+mj-lt"/>
              </a:rPr>
              <a:t>2</a:t>
            </a:r>
            <a:r>
              <a:rPr lang="en-US" altLang="en-US" sz="2800" dirty="0">
                <a:latin typeface="+mj-lt"/>
              </a:rPr>
              <a:t>-COOH + NaOH </a:t>
            </a:r>
            <a:r>
              <a:rPr lang="en-US" altLang="en-US" sz="2800" dirty="0">
                <a:latin typeface="+mj-lt"/>
                <a:sym typeface="Symbol" panose="05050102010706020507" pitchFamily="18" charset="2"/>
              </a:rPr>
              <a:t> H</a:t>
            </a:r>
            <a:r>
              <a:rPr lang="en-US" altLang="en-US" sz="2800" baseline="-25000" dirty="0"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latin typeface="+mj-lt"/>
                <a:sym typeface="Symbol" panose="05050102010706020507" pitchFamily="18" charset="2"/>
              </a:rPr>
              <a:t>N-</a:t>
            </a:r>
            <a:r>
              <a:rPr lang="en-US" altLang="en-US" sz="2800" dirty="0">
                <a:latin typeface="+mj-lt"/>
              </a:rPr>
              <a:t>CH</a:t>
            </a:r>
            <a:r>
              <a:rPr lang="en-US" altLang="en-US" sz="2800" baseline="-25000" dirty="0">
                <a:latin typeface="+mj-lt"/>
              </a:rPr>
              <a:t>2</a:t>
            </a:r>
            <a:r>
              <a:rPr lang="en-US" altLang="en-US" sz="2800" dirty="0">
                <a:latin typeface="+mj-lt"/>
                <a:sym typeface="Symbol" panose="05050102010706020507" pitchFamily="18" charset="2"/>
              </a:rPr>
              <a:t>-COONa + H</a:t>
            </a:r>
            <a:r>
              <a:rPr lang="en-US" altLang="en-US" sz="2800" baseline="-25000" dirty="0"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latin typeface="+mj-lt"/>
                <a:sym typeface="Symbol" panose="05050102010706020507" pitchFamily="18" charset="2"/>
              </a:rPr>
              <a:t>O</a:t>
            </a:r>
            <a:endParaRPr lang="en-US" altLang="en-US" sz="2800" dirty="0">
              <a:latin typeface="+mj-lt"/>
            </a:endParaRPr>
          </a:p>
        </p:txBody>
      </p:sp>
      <p:sp>
        <p:nvSpPr>
          <p:cNvPr id="10" name="Horizontal Scroll 16">
            <a:extLst>
              <a:ext uri="{FF2B5EF4-FFF2-40B4-BE49-F238E27FC236}">
                <a16:creationId xmlns:a16="http://schemas.microsoft.com/office/drawing/2014/main" id="{ACE2B2F0-AF1B-438D-B2AE-5C7139CCC931}"/>
              </a:ext>
            </a:extLst>
          </p:cNvPr>
          <p:cNvSpPr/>
          <p:nvPr/>
        </p:nvSpPr>
        <p:spPr>
          <a:xfrm>
            <a:off x="1524000" y="260350"/>
            <a:ext cx="10668000" cy="762000"/>
          </a:xfrm>
          <a:prstGeom prst="horizontalScroll">
            <a:avLst>
              <a:gd name="adj" fmla="val 0"/>
            </a:avLst>
          </a:prstGeom>
          <a:solidFill>
            <a:srgbClr val="FF829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TÍNH CHẤT HÓA HỌC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  <p:bldP spid="18438" grpId="0"/>
      <p:bldP spid="18439" grpId="0" animBg="1"/>
      <p:bldP spid="18440" grpId="0"/>
      <p:bldP spid="184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1600200" y="260350"/>
            <a:ext cx="10591800" cy="762000"/>
          </a:xfrm>
          <a:prstGeom prst="horizontalScroll">
            <a:avLst>
              <a:gd name="adj" fmla="val 0"/>
            </a:avLst>
          </a:prstGeom>
          <a:solidFill>
            <a:srgbClr val="FF829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TÍNH CHẤT HÓA HỌC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057400" y="1335922"/>
            <a:ext cx="4343400" cy="523220"/>
          </a:xfrm>
          <a:prstGeom prst="rect">
            <a:avLst/>
          </a:prstGeom>
          <a:solidFill>
            <a:srgbClr val="F66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PHẢN ỨNG ESTE HÓA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46482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743200" y="2274888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F083E"/>
                </a:solidFill>
                <a:latin typeface="+mj-lt"/>
              </a:rPr>
              <a:t>H</a:t>
            </a:r>
            <a:r>
              <a:rPr lang="en-US" altLang="en-US" sz="2400" baseline="-25000" dirty="0">
                <a:solidFill>
                  <a:srgbClr val="6F083E"/>
                </a:solidFill>
                <a:latin typeface="+mj-lt"/>
              </a:rPr>
              <a:t>2</a:t>
            </a:r>
            <a:r>
              <a:rPr lang="en-US" altLang="en-US" sz="2400" dirty="0">
                <a:solidFill>
                  <a:srgbClr val="6F083E"/>
                </a:solidFill>
                <a:latin typeface="+mj-lt"/>
              </a:rPr>
              <a:t>N-R-CO-OH + H-O-R’  </a:t>
            </a:r>
            <a:r>
              <a:rPr lang="en-US" altLang="en-US" sz="2400" dirty="0">
                <a:solidFill>
                  <a:srgbClr val="6F083E"/>
                </a:solidFill>
                <a:latin typeface="+mj-lt"/>
                <a:sym typeface="Symbol" panose="05050102010706020507" pitchFamily="18" charset="2"/>
              </a:rPr>
              <a:t>  H</a:t>
            </a:r>
            <a:r>
              <a:rPr lang="en-US" altLang="en-US" sz="2400" baseline="-25000" dirty="0">
                <a:solidFill>
                  <a:srgbClr val="6F083E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6F083E"/>
                </a:solidFill>
                <a:latin typeface="+mj-lt"/>
                <a:sym typeface="Symbol" panose="05050102010706020507" pitchFamily="18" charset="2"/>
              </a:rPr>
              <a:t>N-R-COOR’ + H</a:t>
            </a:r>
            <a:r>
              <a:rPr lang="en-US" altLang="en-US" sz="2400" baseline="-25000" dirty="0">
                <a:solidFill>
                  <a:srgbClr val="6F083E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6F083E"/>
                </a:solidFill>
                <a:latin typeface="+mj-lt"/>
                <a:sym typeface="Symbol" panose="05050102010706020507" pitchFamily="18" charset="2"/>
              </a:rPr>
              <a:t>O</a:t>
            </a:r>
            <a:endParaRPr lang="en-US" altLang="en-US" sz="2400" dirty="0">
              <a:solidFill>
                <a:srgbClr val="6F083E"/>
              </a:solidFill>
              <a:latin typeface="+mj-lt"/>
            </a:endParaRP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857500" y="3044825"/>
            <a:ext cx="1066800" cy="46166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+mj-lt"/>
              </a:rPr>
              <a:t>Ví dụ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7010399" y="3819526"/>
            <a:ext cx="4276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202FF"/>
                </a:solidFill>
                <a:latin typeface="+mj-lt"/>
                <a:sym typeface="Symbol" panose="05050102010706020507" pitchFamily="18" charset="2"/>
              </a:rPr>
              <a:t>H</a:t>
            </a:r>
            <a:r>
              <a:rPr lang="en-US" altLang="en-US" sz="2400" baseline="-25000" dirty="0">
                <a:solidFill>
                  <a:srgbClr val="0202FF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202FF"/>
                </a:solidFill>
                <a:latin typeface="+mj-lt"/>
                <a:sym typeface="Symbol" panose="05050102010706020507" pitchFamily="18" charset="2"/>
              </a:rPr>
              <a:t>N-CH</a:t>
            </a:r>
            <a:r>
              <a:rPr lang="en-US" altLang="en-US" sz="2400" baseline="-25000" dirty="0">
                <a:solidFill>
                  <a:srgbClr val="0202FF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202FF"/>
                </a:solidFill>
                <a:latin typeface="+mj-lt"/>
                <a:sym typeface="Symbol" panose="05050102010706020507" pitchFamily="18" charset="2"/>
              </a:rPr>
              <a:t>-COO-C</a:t>
            </a:r>
            <a:r>
              <a:rPr lang="en-US" altLang="en-US" sz="2400" baseline="-25000" dirty="0">
                <a:solidFill>
                  <a:srgbClr val="0202FF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202FF"/>
                </a:solidFill>
                <a:latin typeface="+mj-lt"/>
                <a:sym typeface="Symbol" panose="05050102010706020507" pitchFamily="18" charset="2"/>
              </a:rPr>
              <a:t>H</a:t>
            </a:r>
            <a:r>
              <a:rPr lang="en-US" altLang="en-US" sz="2400" baseline="-25000" dirty="0">
                <a:solidFill>
                  <a:srgbClr val="0202FF"/>
                </a:solidFill>
                <a:latin typeface="+mj-lt"/>
                <a:sym typeface="Symbol" panose="05050102010706020507" pitchFamily="18" charset="2"/>
              </a:rPr>
              <a:t>5</a:t>
            </a:r>
            <a:r>
              <a:rPr lang="en-US" altLang="en-US" sz="2400" dirty="0">
                <a:solidFill>
                  <a:srgbClr val="0202FF"/>
                </a:solidFill>
                <a:latin typeface="+mj-lt"/>
                <a:sym typeface="Symbol" panose="05050102010706020507" pitchFamily="18" charset="2"/>
              </a:rPr>
              <a:t> + H</a:t>
            </a:r>
            <a:r>
              <a:rPr lang="en-US" altLang="en-US" sz="2400" baseline="-25000" dirty="0">
                <a:solidFill>
                  <a:srgbClr val="0202FF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202FF"/>
                </a:solidFill>
                <a:latin typeface="+mj-lt"/>
                <a:sym typeface="Symbol" panose="05050102010706020507" pitchFamily="18" charset="2"/>
              </a:rPr>
              <a:t>O</a:t>
            </a:r>
            <a:endParaRPr lang="en-US" altLang="en-US" sz="2400" dirty="0">
              <a:solidFill>
                <a:srgbClr val="0202FF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2438" y="2204858"/>
            <a:ext cx="1219200" cy="6159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n w="28575">
                <a:solidFill>
                  <a:schemeClr val="tx1"/>
                </a:solidFill>
                <a:prstDash val="dash"/>
              </a:ln>
              <a:latin typeface="+mj-lt"/>
            </a:endParaRPr>
          </a:p>
        </p:txBody>
      </p:sp>
      <p:sp>
        <p:nvSpPr>
          <p:cNvPr id="19466" name="TextBox 2"/>
          <p:cNvSpPr txBox="1">
            <a:spLocks noChangeArrowheads="1"/>
          </p:cNvSpPr>
          <p:nvPr/>
        </p:nvSpPr>
        <p:spPr bwMode="auto">
          <a:xfrm>
            <a:off x="6051549" y="2211079"/>
            <a:ext cx="78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+mj-lt"/>
              </a:rPr>
              <a:t>HCl khí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2" grpId="0"/>
      <p:bldP spid="19463" grpId="0" animBg="1"/>
      <p:bldP spid="19464" grpId="0"/>
      <p:bldP spid="2" grpId="0" animBg="1"/>
      <p:bldP spid="19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981200" y="1324960"/>
            <a:ext cx="4953000" cy="523220"/>
          </a:xfrm>
          <a:prstGeom prst="rect">
            <a:avLst/>
          </a:prstGeom>
          <a:solidFill>
            <a:srgbClr val="F66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PHẢN ỨNG TRÙNG NGƯNG</a:t>
            </a:r>
          </a:p>
        </p:txBody>
      </p:sp>
      <p:cxnSp>
        <p:nvCxnSpPr>
          <p:cNvPr id="20485" name="AutoShape 23"/>
          <p:cNvCxnSpPr>
            <a:cxnSpLocks noChangeShapeType="1"/>
          </p:cNvCxnSpPr>
          <p:nvPr/>
        </p:nvCxnSpPr>
        <p:spPr bwMode="auto">
          <a:xfrm flipV="1">
            <a:off x="3124200" y="1835480"/>
            <a:ext cx="2667000" cy="37941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grpSp>
        <p:nvGrpSpPr>
          <p:cNvPr id="23" name="Group 51"/>
          <p:cNvGrpSpPr>
            <a:grpSpLocks/>
          </p:cNvGrpSpPr>
          <p:nvPr/>
        </p:nvGrpSpPr>
        <p:grpSpPr bwMode="auto">
          <a:xfrm>
            <a:off x="3505200" y="2590800"/>
            <a:ext cx="7589471" cy="711200"/>
            <a:chOff x="179" y="1776"/>
            <a:chExt cx="5191" cy="448"/>
          </a:xfrm>
        </p:grpSpPr>
        <p:grpSp>
          <p:nvGrpSpPr>
            <p:cNvPr id="20501" name="Group 52"/>
            <p:cNvGrpSpPr>
              <a:grpSpLocks/>
            </p:cNvGrpSpPr>
            <p:nvPr/>
          </p:nvGrpSpPr>
          <p:grpSpPr bwMode="auto">
            <a:xfrm>
              <a:off x="179" y="1776"/>
              <a:ext cx="4257" cy="448"/>
              <a:chOff x="179" y="1776"/>
              <a:chExt cx="4257" cy="448"/>
            </a:xfrm>
          </p:grpSpPr>
          <p:grpSp>
            <p:nvGrpSpPr>
              <p:cNvPr id="20503" name="Group 53"/>
              <p:cNvGrpSpPr>
                <a:grpSpLocks/>
              </p:cNvGrpSpPr>
              <p:nvPr/>
            </p:nvGrpSpPr>
            <p:grpSpPr bwMode="auto">
              <a:xfrm>
                <a:off x="179" y="1776"/>
                <a:ext cx="4183" cy="413"/>
                <a:chOff x="-40" y="1784"/>
                <a:chExt cx="4183" cy="413"/>
              </a:xfrm>
            </p:grpSpPr>
            <p:graphicFrame>
              <p:nvGraphicFramePr>
                <p:cNvPr id="20505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41852116"/>
                    </p:ext>
                  </p:extLst>
                </p:nvPr>
              </p:nvGraphicFramePr>
              <p:xfrm>
                <a:off x="-40" y="1874"/>
                <a:ext cx="4183" cy="32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848" name="ISIS/Draw Sketch" r:id="rId3" imgW="3443943" imgH="272158" progId="ISISServer">
                        <p:embed/>
                      </p:oleObj>
                    </mc:Choice>
                    <mc:Fallback>
                      <p:oleObj name="ISIS/Draw Sketch" r:id="rId3" imgW="3443943" imgH="272158" progId="ISISServer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40" y="1874"/>
                              <a:ext cx="4183" cy="32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06" name="Object 7"/>
                <p:cNvGraphicFramePr>
                  <a:graphicFrameLocks noChangeAspect="1"/>
                </p:cNvGraphicFramePr>
                <p:nvPr/>
              </p:nvGraphicFramePr>
              <p:xfrm>
                <a:off x="1796" y="1784"/>
                <a:ext cx="568" cy="3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849" name="Equation" r:id="rId5" imgW="431613" imgH="228501" progId="Equation.DSMT4">
                        <p:embed/>
                      </p:oleObj>
                    </mc:Choice>
                    <mc:Fallback>
                      <p:oleObj name="Equation" r:id="rId5" imgW="431613" imgH="228501" progId="Equation.DSMT4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96" y="1784"/>
                              <a:ext cx="568" cy="34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0504" name="Text Box 56"/>
              <p:cNvSpPr txBox="1">
                <a:spLocks noChangeArrowheads="1"/>
              </p:cNvSpPr>
              <p:nvPr/>
            </p:nvSpPr>
            <p:spPr bwMode="auto">
              <a:xfrm>
                <a:off x="4148" y="1914"/>
                <a:ext cx="28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600">
                    <a:latin typeface="#9Slide03 Cabin Condensed" panose="00000506000000000000" pitchFamily="2" charset="0"/>
                  </a:rPr>
                  <a:t>n</a:t>
                </a:r>
              </a:p>
            </p:txBody>
          </p:sp>
        </p:grpSp>
        <p:sp>
          <p:nvSpPr>
            <p:cNvPr id="20502" name="Text Box 57"/>
            <p:cNvSpPr txBox="1">
              <a:spLocks noChangeArrowheads="1"/>
            </p:cNvSpPr>
            <p:nvPr/>
          </p:nvSpPr>
          <p:spPr bwMode="auto">
            <a:xfrm>
              <a:off x="4362" y="1825"/>
              <a:ext cx="10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+mj-lt"/>
                  <a:cs typeface="Times New Roman" panose="02020603050405020304" pitchFamily="18" charset="0"/>
                </a:rPr>
                <a:t>+ nH</a:t>
              </a:r>
              <a:r>
                <a:rPr lang="en-US" altLang="en-US" sz="2400" baseline="-25000" dirty="0">
                  <a:latin typeface="+mj-lt"/>
                  <a:cs typeface="Times New Roman" panose="02020603050405020304" pitchFamily="18" charset="0"/>
                </a:rPr>
                <a:t>2</a:t>
              </a:r>
              <a:r>
                <a:rPr lang="en-US" altLang="en-US" sz="2400" dirty="0">
                  <a:latin typeface="+mj-lt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0" name="Group 64"/>
          <p:cNvGrpSpPr>
            <a:grpSpLocks/>
          </p:cNvGrpSpPr>
          <p:nvPr/>
        </p:nvGrpSpPr>
        <p:grpSpPr bwMode="auto">
          <a:xfrm>
            <a:off x="3440071" y="3243270"/>
            <a:ext cx="6180137" cy="898526"/>
            <a:chOff x="811" y="3487"/>
            <a:chExt cx="3893" cy="566"/>
          </a:xfrm>
        </p:grpSpPr>
        <p:sp>
          <p:nvSpPr>
            <p:cNvPr id="20499" name="Text Box 61"/>
            <p:cNvSpPr txBox="1">
              <a:spLocks noChangeArrowheads="1"/>
            </p:cNvSpPr>
            <p:nvPr/>
          </p:nvSpPr>
          <p:spPr bwMode="auto">
            <a:xfrm>
              <a:off x="811" y="3487"/>
              <a:ext cx="235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0202FF"/>
                  </a:solidFill>
                  <a:latin typeface="+mj-lt"/>
                  <a:cs typeface="Times New Roman" panose="02020603050405020304" pitchFamily="18" charset="0"/>
                </a:rPr>
                <a:t>Axit</a:t>
              </a:r>
              <a:r>
                <a:rPr lang="en-US" altLang="en-US" sz="2400" b="1" dirty="0">
                  <a:solidFill>
                    <a:srgbClr val="0202F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>
                  <a:solidFill>
                    <a:srgbClr val="0202FF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 - aminocaproic</a:t>
              </a:r>
            </a:p>
          </p:txBody>
        </p:sp>
        <p:sp>
          <p:nvSpPr>
            <p:cNvPr id="20500" name="Text Box 62"/>
            <p:cNvSpPr txBox="1">
              <a:spLocks noChangeArrowheads="1"/>
            </p:cNvSpPr>
            <p:nvPr/>
          </p:nvSpPr>
          <p:spPr bwMode="auto">
            <a:xfrm>
              <a:off x="3216" y="3487"/>
              <a:ext cx="1488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0202FF"/>
                  </a:solidFill>
                  <a:latin typeface="+mj-lt"/>
                  <a:cs typeface="Times New Roman" panose="02020603050405020304" pitchFamily="18" charset="0"/>
                </a:rPr>
                <a:t>Policaproamit</a:t>
              </a:r>
              <a:endParaRPr lang="en-US" altLang="en-US" sz="2400" b="1" dirty="0">
                <a:solidFill>
                  <a:srgbClr val="0202FF"/>
                </a:solidFill>
                <a:latin typeface="+mj-lt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0202FF"/>
                  </a:solidFill>
                  <a:latin typeface="+mj-lt"/>
                  <a:cs typeface="Times New Roman" panose="02020603050405020304" pitchFamily="18" charset="0"/>
                </a:rPr>
                <a:t>Tơ</a:t>
              </a:r>
              <a:r>
                <a:rPr lang="en-US" altLang="en-US" sz="2400" b="1" dirty="0">
                  <a:solidFill>
                    <a:srgbClr val="0202FF"/>
                  </a:solidFill>
                  <a:latin typeface="+mj-lt"/>
                  <a:cs typeface="Times New Roman" panose="02020603050405020304" pitchFamily="18" charset="0"/>
                </a:rPr>
                <a:t> nilon-6</a:t>
              </a:r>
            </a:p>
          </p:txBody>
        </p:sp>
      </p:grpSp>
      <p:sp>
        <p:nvSpPr>
          <p:cNvPr id="15" name="Horizontal Scroll 16">
            <a:extLst>
              <a:ext uri="{FF2B5EF4-FFF2-40B4-BE49-F238E27FC236}">
                <a16:creationId xmlns:a16="http://schemas.microsoft.com/office/drawing/2014/main" id="{1329D702-8631-49B6-A754-10E68C418142}"/>
              </a:ext>
            </a:extLst>
          </p:cNvPr>
          <p:cNvSpPr/>
          <p:nvPr/>
        </p:nvSpPr>
        <p:spPr>
          <a:xfrm>
            <a:off x="1600200" y="260350"/>
            <a:ext cx="10591800" cy="762000"/>
          </a:xfrm>
          <a:prstGeom prst="horizontalScroll">
            <a:avLst>
              <a:gd name="adj" fmla="val 0"/>
            </a:avLst>
          </a:prstGeom>
          <a:solidFill>
            <a:srgbClr val="FF829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TÍNH CHẤT HÓA HỌC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1600200" y="260350"/>
            <a:ext cx="10591800" cy="762000"/>
          </a:xfrm>
          <a:prstGeom prst="horizontalScroll">
            <a:avLst>
              <a:gd name="adj" fmla="val 0"/>
            </a:avLst>
          </a:prstGeom>
          <a:solidFill>
            <a:srgbClr val="0202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ỨNG DỤNG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38300" y="1252538"/>
            <a:ext cx="10553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Amino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axit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sở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kiến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tạo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protein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60638"/>
            <a:ext cx="66071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97024" y="1277939"/>
            <a:ext cx="105949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Muối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mononatri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glutamat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sử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bột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ngọt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46551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33601"/>
            <a:ext cx="449897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1"/>
            <a:ext cx="29241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orizontal Scroll 16">
            <a:extLst>
              <a:ext uri="{FF2B5EF4-FFF2-40B4-BE49-F238E27FC236}">
                <a16:creationId xmlns:a16="http://schemas.microsoft.com/office/drawing/2014/main" id="{10375634-3FEC-438D-83FD-01B2A6B7CB49}"/>
              </a:ext>
            </a:extLst>
          </p:cNvPr>
          <p:cNvSpPr/>
          <p:nvPr/>
        </p:nvSpPr>
        <p:spPr>
          <a:xfrm>
            <a:off x="1600200" y="260350"/>
            <a:ext cx="10591800" cy="762000"/>
          </a:xfrm>
          <a:prstGeom prst="horizontalScroll">
            <a:avLst>
              <a:gd name="adj" fmla="val 0"/>
            </a:avLst>
          </a:prstGeom>
          <a:solidFill>
            <a:srgbClr val="0202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ỨNG DỤNG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00200" y="1277938"/>
            <a:ext cx="1059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Axit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glutamic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thuốc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hỗ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trợ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thần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methionin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thuốc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bổ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gan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55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20938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1"/>
            <a:ext cx="58674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16">
            <a:extLst>
              <a:ext uri="{FF2B5EF4-FFF2-40B4-BE49-F238E27FC236}">
                <a16:creationId xmlns:a16="http://schemas.microsoft.com/office/drawing/2014/main" id="{F5563981-9D44-4EAD-89D0-CDD5413655D3}"/>
              </a:ext>
            </a:extLst>
          </p:cNvPr>
          <p:cNvSpPr/>
          <p:nvPr/>
        </p:nvSpPr>
        <p:spPr>
          <a:xfrm>
            <a:off x="1600200" y="260350"/>
            <a:ext cx="10591800" cy="762000"/>
          </a:xfrm>
          <a:prstGeom prst="horizontalScroll">
            <a:avLst>
              <a:gd name="adj" fmla="val 0"/>
            </a:avLst>
          </a:prstGeom>
          <a:solidFill>
            <a:srgbClr val="0202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ỨNG DỤNG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4800600" y="228600"/>
            <a:ext cx="3733800" cy="762000"/>
          </a:xfrm>
          <a:prstGeom prst="horizontalScroll">
            <a:avLst>
              <a:gd name="adj" fmla="val 0"/>
            </a:avLst>
          </a:prstGeom>
          <a:solidFill>
            <a:srgbClr val="A739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EFEF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AMINO</a:t>
            </a:r>
            <a:r>
              <a:rPr lang="en-US" sz="4800" b="1" dirty="0">
                <a:solidFill>
                  <a:srgbClr val="FEFEF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AXIT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49684517"/>
              </p:ext>
            </p:extLst>
          </p:nvPr>
        </p:nvGraphicFramePr>
        <p:xfrm>
          <a:off x="2895600" y="1295400"/>
          <a:ext cx="7543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6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08730" y="1277938"/>
            <a:ext cx="103308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nilon</a:t>
            </a:r>
            <a:r>
              <a:rPr lang="en-US" altLang="en-US" sz="28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(nilon-6, nilon-7) </a:t>
            </a:r>
            <a:r>
              <a:rPr lang="en-US" altLang="en-US" sz="28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4" y="3006725"/>
            <a:ext cx="34194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079625"/>
            <a:ext cx="57340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16">
            <a:extLst>
              <a:ext uri="{FF2B5EF4-FFF2-40B4-BE49-F238E27FC236}">
                <a16:creationId xmlns:a16="http://schemas.microsoft.com/office/drawing/2014/main" id="{8A039240-60B3-4582-8016-05CCE949CAD0}"/>
              </a:ext>
            </a:extLst>
          </p:cNvPr>
          <p:cNvSpPr/>
          <p:nvPr/>
        </p:nvSpPr>
        <p:spPr>
          <a:xfrm>
            <a:off x="1600200" y="260350"/>
            <a:ext cx="10591800" cy="762000"/>
          </a:xfrm>
          <a:prstGeom prst="horizontalScroll">
            <a:avLst>
              <a:gd name="adj" fmla="val 0"/>
            </a:avLst>
          </a:prstGeom>
          <a:solidFill>
            <a:srgbClr val="0202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ỨNG DỤNG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08731" y="1277939"/>
            <a:ext cx="104832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Aspartam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sử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ngọt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tạo</a:t>
            </a:r>
            <a:r>
              <a:rPr lang="en-US" altLang="en-US" sz="3000" dirty="0">
                <a:solidFill>
                  <a:srgbClr val="6B043B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60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514600"/>
            <a:ext cx="440372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22476"/>
            <a:ext cx="4876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16">
            <a:extLst>
              <a:ext uri="{FF2B5EF4-FFF2-40B4-BE49-F238E27FC236}">
                <a16:creationId xmlns:a16="http://schemas.microsoft.com/office/drawing/2014/main" id="{6A5EC4FE-372C-42C4-ADA4-CA0291BEE74B}"/>
              </a:ext>
            </a:extLst>
          </p:cNvPr>
          <p:cNvSpPr/>
          <p:nvPr/>
        </p:nvSpPr>
        <p:spPr>
          <a:xfrm>
            <a:off x="1600200" y="260350"/>
            <a:ext cx="10591800" cy="762000"/>
          </a:xfrm>
          <a:prstGeom prst="horizontalScroll">
            <a:avLst>
              <a:gd name="adj" fmla="val 0"/>
            </a:avLst>
          </a:prstGeom>
          <a:solidFill>
            <a:srgbClr val="0202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ỨNG DỤNG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1600200" y="260350"/>
            <a:ext cx="10591800" cy="762000"/>
          </a:xfrm>
          <a:prstGeom prst="horizontalScroll">
            <a:avLst>
              <a:gd name="adj" fmla="val 0"/>
            </a:avLst>
          </a:prstGeom>
          <a:solidFill>
            <a:srgbClr val="0202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CỦNG CỐ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044700"/>
            <a:ext cx="11525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1066800"/>
            <a:ext cx="96996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6" y="3044825"/>
            <a:ext cx="23336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3136900"/>
            <a:ext cx="23399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image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2654300"/>
            <a:ext cx="23955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 descr="image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7" y="2124076"/>
            <a:ext cx="14732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image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1" y="2505076"/>
            <a:ext cx="2078037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 descr="image0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2797175"/>
            <a:ext cx="163195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 descr="image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492500"/>
            <a:ext cx="2468563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image0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4232276"/>
            <a:ext cx="1854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 descr="image0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1" y="4818064"/>
            <a:ext cx="17240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3" descr="image0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5157788"/>
            <a:ext cx="20732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 descr="image0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5167314"/>
            <a:ext cx="210185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5" descr="image0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1" y="3475039"/>
            <a:ext cx="23701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6" descr="image0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3930651"/>
            <a:ext cx="2309813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7" descr="image0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4524376"/>
            <a:ext cx="1935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8" descr="image0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672014"/>
            <a:ext cx="2314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9" descr="image0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681538"/>
            <a:ext cx="22161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0" descr="image00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7" y="3390901"/>
            <a:ext cx="14478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8739187" y="3340100"/>
            <a:ext cx="1676400" cy="636588"/>
            <a:chOff x="1926" y="768"/>
            <a:chExt cx="1210" cy="565"/>
          </a:xfrm>
        </p:grpSpPr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2160" y="1008"/>
              <a:ext cx="52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latin typeface="Times New Roman" panose="02020603050405020304" pitchFamily="18" charset="0"/>
                </a:rPr>
                <a:t>NH</a:t>
              </a:r>
              <a:r>
                <a:rPr lang="en-US" altLang="en-US" i="1" baseline="-25000">
                  <a:latin typeface="Times New Roman" panose="02020603050405020304" pitchFamily="18" charset="0"/>
                </a:rPr>
                <a:t>3</a:t>
              </a:r>
              <a:r>
                <a:rPr lang="en-US" altLang="en-US" i="1" baseline="30000">
                  <a:latin typeface="Times New Roman" panose="02020603050405020304" pitchFamily="18" charset="0"/>
                </a:rPr>
                <a:t>+</a:t>
              </a:r>
              <a:endParaRPr lang="en-US" altLang="en-US" i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9" name="Object 24"/>
            <p:cNvGraphicFramePr>
              <a:graphicFrameLocks noChangeAspect="1"/>
            </p:cNvGraphicFramePr>
            <p:nvPr/>
          </p:nvGraphicFramePr>
          <p:xfrm>
            <a:off x="1926" y="768"/>
            <a:ext cx="1210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7" name="Equation" r:id="rId22" imgW="1028520" imgH="203040" progId="Equation.3">
                    <p:embed/>
                  </p:oleObj>
                </mc:Choice>
                <mc:Fallback>
                  <p:oleObj name="Equation" r:id="rId22" imgW="1028520" imgH="203040" progId="Equation.3">
                    <p:embed/>
                    <p:pic>
                      <p:nvPicPr>
                        <p:cNvPr id="79896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6" y="768"/>
                          <a:ext cx="1210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2301" y="9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36905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781300" y="2133600"/>
            <a:ext cx="35321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+mj-lt"/>
                <a:cs typeface="Times New Roman" panose="02020603050405020304" pitchFamily="18" charset="0"/>
              </a:rPr>
              <a:t>Cho </a:t>
            </a:r>
            <a:r>
              <a:rPr lang="en-US" altLang="en-US" sz="30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altLang="en-US" sz="3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3000" dirty="0"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74836" y="2869626"/>
            <a:ext cx="3978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H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– CH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COOH 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592889" y="2905125"/>
            <a:ext cx="3749675" cy="1169988"/>
            <a:chOff x="3981" y="2544"/>
            <a:chExt cx="1698" cy="737"/>
          </a:xfrm>
        </p:grpSpPr>
        <p:sp>
          <p:nvSpPr>
            <p:cNvPr id="5136" name="Text Box 8"/>
            <p:cNvSpPr txBox="1">
              <a:spLocks noChangeArrowheads="1"/>
            </p:cNvSpPr>
            <p:nvPr/>
          </p:nvSpPr>
          <p:spPr bwMode="auto">
            <a:xfrm>
              <a:off x="3981" y="2544"/>
              <a:ext cx="1698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 CH</a:t>
              </a:r>
              <a:r>
                <a:rPr lang="en-US" altLang="en-US" sz="28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CH  –  COOH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NH</a:t>
              </a:r>
              <a:r>
                <a:rPr lang="en-US" altLang="en-US" sz="28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7" name="Line 10"/>
            <p:cNvSpPr>
              <a:spLocks noChangeShapeType="1"/>
            </p:cNvSpPr>
            <p:nvPr/>
          </p:nvSpPr>
          <p:spPr bwMode="auto">
            <a:xfrm>
              <a:off x="4748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7" name="Group 1"/>
          <p:cNvGrpSpPr>
            <a:grpSpLocks/>
          </p:cNvGrpSpPr>
          <p:nvPr/>
        </p:nvGrpSpPr>
        <p:grpSpPr bwMode="auto">
          <a:xfrm>
            <a:off x="1862136" y="4273211"/>
            <a:ext cx="4419600" cy="1169987"/>
            <a:chOff x="304800" y="3097213"/>
            <a:chExt cx="4419600" cy="1169987"/>
          </a:xfrm>
        </p:grpSpPr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304800" y="3097213"/>
              <a:ext cx="4419600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(3) CH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CH – CH – COOH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CH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NH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2803769" y="349827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4"/>
            <p:cNvSpPr>
              <a:spLocks noChangeShapeType="1"/>
            </p:cNvSpPr>
            <p:nvPr/>
          </p:nvSpPr>
          <p:spPr bwMode="auto">
            <a:xfrm>
              <a:off x="1965569" y="351213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8" name="Group 2"/>
          <p:cNvGrpSpPr>
            <a:grpSpLocks/>
          </p:cNvGrpSpPr>
          <p:nvPr/>
        </p:nvGrpSpPr>
        <p:grpSpPr bwMode="auto">
          <a:xfrm>
            <a:off x="6592889" y="4294352"/>
            <a:ext cx="4419600" cy="1169987"/>
            <a:chOff x="4788783" y="3097212"/>
            <a:chExt cx="4419600" cy="1169988"/>
          </a:xfrm>
        </p:grpSpPr>
        <p:sp>
          <p:nvSpPr>
            <p:cNvPr id="5131" name="Line 14"/>
            <p:cNvSpPr>
              <a:spLocks noChangeShapeType="1"/>
            </p:cNvSpPr>
            <p:nvPr/>
          </p:nvSpPr>
          <p:spPr bwMode="auto">
            <a:xfrm>
              <a:off x="7391400" y="354676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 Box 8"/>
            <p:cNvSpPr txBox="1">
              <a:spLocks noChangeArrowheads="1"/>
            </p:cNvSpPr>
            <p:nvPr/>
          </p:nvSpPr>
          <p:spPr bwMode="auto">
            <a:xfrm>
              <a:off x="4788783" y="3097212"/>
              <a:ext cx="4419600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(4) NH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-[CH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-CH -COOH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NH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1981200" y="5683578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D74A5E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2743200" y="1252538"/>
            <a:ext cx="2438400" cy="584775"/>
          </a:xfrm>
          <a:prstGeom prst="rect">
            <a:avLst/>
          </a:prstGeom>
          <a:solidFill>
            <a:srgbClr val="F66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KHÁI NIỆM</a:t>
            </a:r>
          </a:p>
        </p:txBody>
      </p:sp>
      <p:sp>
        <p:nvSpPr>
          <p:cNvPr id="18" name="Horizontal Scroll 16">
            <a:extLst>
              <a:ext uri="{FF2B5EF4-FFF2-40B4-BE49-F238E27FC236}">
                <a16:creationId xmlns:a16="http://schemas.microsoft.com/office/drawing/2014/main" id="{8BD84716-388B-417F-9E11-9A024FFAF282}"/>
              </a:ext>
            </a:extLst>
          </p:cNvPr>
          <p:cNvSpPr/>
          <p:nvPr/>
        </p:nvSpPr>
        <p:spPr>
          <a:xfrm>
            <a:off x="1616364" y="222766"/>
            <a:ext cx="10575635" cy="762000"/>
          </a:xfrm>
          <a:prstGeom prst="horizontalScroll">
            <a:avLst>
              <a:gd name="adj" fmla="val 0"/>
            </a:avLst>
          </a:prstGeom>
          <a:solidFill>
            <a:srgbClr val="99D95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latin typeface="+mj-lt"/>
              </a:rPr>
              <a:t>KHÁI NIỆM VÀ DANH PHÁP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" grpId="0"/>
      <p:bldP spid="5129" grpId="0"/>
      <p:bldP spid="5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28800" y="2173545"/>
            <a:ext cx="3978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592889" y="2133600"/>
            <a:ext cx="3749675" cy="1169988"/>
            <a:chOff x="3981" y="2544"/>
            <a:chExt cx="1698" cy="737"/>
          </a:xfrm>
        </p:grpSpPr>
        <p:sp>
          <p:nvSpPr>
            <p:cNvPr id="6159" name="Text Box 8"/>
            <p:cNvSpPr txBox="1">
              <a:spLocks noChangeArrowheads="1"/>
            </p:cNvSpPr>
            <p:nvPr/>
          </p:nvSpPr>
          <p:spPr bwMode="auto">
            <a:xfrm>
              <a:off x="3981" y="2544"/>
              <a:ext cx="1698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 CH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CH  –  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en-US" sz="28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0" name="Line 10"/>
            <p:cNvSpPr>
              <a:spLocks noChangeShapeType="1"/>
            </p:cNvSpPr>
            <p:nvPr/>
          </p:nvSpPr>
          <p:spPr bwMode="auto">
            <a:xfrm>
              <a:off x="4748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0" name="Group 1"/>
          <p:cNvGrpSpPr>
            <a:grpSpLocks/>
          </p:cNvGrpSpPr>
          <p:nvPr/>
        </p:nvGrpSpPr>
        <p:grpSpPr bwMode="auto">
          <a:xfrm>
            <a:off x="1828800" y="3459164"/>
            <a:ext cx="4419600" cy="1169987"/>
            <a:chOff x="304800" y="3097213"/>
            <a:chExt cx="4419600" cy="1169987"/>
          </a:xfrm>
        </p:grpSpPr>
        <p:sp>
          <p:nvSpPr>
            <p:cNvPr id="6156" name="Text Box 13"/>
            <p:cNvSpPr txBox="1">
              <a:spLocks noChangeArrowheads="1"/>
            </p:cNvSpPr>
            <p:nvPr/>
          </p:nvSpPr>
          <p:spPr bwMode="auto">
            <a:xfrm>
              <a:off x="304800" y="3097213"/>
              <a:ext cx="4419600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(3) CH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CH – CH – 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CH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en-US" sz="28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7" name="Line 14"/>
            <p:cNvSpPr>
              <a:spLocks noChangeShapeType="1"/>
            </p:cNvSpPr>
            <p:nvPr/>
          </p:nvSpPr>
          <p:spPr bwMode="auto">
            <a:xfrm>
              <a:off x="2803769" y="353984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1965569" y="352598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1" name="Group 2"/>
          <p:cNvGrpSpPr>
            <a:grpSpLocks/>
          </p:cNvGrpSpPr>
          <p:nvPr/>
        </p:nvGrpSpPr>
        <p:grpSpPr bwMode="auto">
          <a:xfrm>
            <a:off x="6261100" y="3459164"/>
            <a:ext cx="4419600" cy="1169987"/>
            <a:chOff x="4736395" y="3097213"/>
            <a:chExt cx="4419600" cy="1169988"/>
          </a:xfrm>
        </p:grpSpPr>
        <p:sp>
          <p:nvSpPr>
            <p:cNvPr id="6154" name="Line 14"/>
            <p:cNvSpPr>
              <a:spLocks noChangeShapeType="1"/>
            </p:cNvSpPr>
            <p:nvPr/>
          </p:nvSpPr>
          <p:spPr bwMode="auto">
            <a:xfrm>
              <a:off x="7391400" y="354676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Text Box 8"/>
            <p:cNvSpPr txBox="1">
              <a:spLocks noChangeArrowheads="1"/>
            </p:cNvSpPr>
            <p:nvPr/>
          </p:nvSpPr>
          <p:spPr bwMode="auto">
            <a:xfrm>
              <a:off x="4736395" y="3097213"/>
              <a:ext cx="4419600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(4) 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en-US" sz="28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-[CH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r>
                <a:rPr lang="en-US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-CH -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en-US" sz="28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676400" y="4973639"/>
            <a:ext cx="10439400" cy="954107"/>
          </a:xfrm>
          <a:prstGeom prst="rect">
            <a:avLst/>
          </a:prstGeom>
          <a:solidFill>
            <a:srgbClr val="D1506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Amino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axit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tạp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amino (NH</a:t>
            </a:r>
            <a:r>
              <a:rPr lang="en-US" sz="2800" b="1" baseline="-25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cacboxyl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(COOH).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AC97EB76-2125-4D38-A6C6-C1001C11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252538"/>
            <a:ext cx="2438400" cy="584775"/>
          </a:xfrm>
          <a:prstGeom prst="rect">
            <a:avLst/>
          </a:prstGeom>
          <a:solidFill>
            <a:srgbClr val="F66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KHÁI NIỆM</a:t>
            </a:r>
          </a:p>
        </p:txBody>
      </p:sp>
      <p:sp>
        <p:nvSpPr>
          <p:cNvPr id="19" name="Horizontal Scroll 16">
            <a:extLst>
              <a:ext uri="{FF2B5EF4-FFF2-40B4-BE49-F238E27FC236}">
                <a16:creationId xmlns:a16="http://schemas.microsoft.com/office/drawing/2014/main" id="{5437919C-E1C5-4180-9F08-B76988373B7A}"/>
              </a:ext>
            </a:extLst>
          </p:cNvPr>
          <p:cNvSpPr/>
          <p:nvPr/>
        </p:nvSpPr>
        <p:spPr>
          <a:xfrm>
            <a:off x="1616364" y="222766"/>
            <a:ext cx="10575635" cy="762000"/>
          </a:xfrm>
          <a:prstGeom prst="horizontalScroll">
            <a:avLst>
              <a:gd name="adj" fmla="val 0"/>
            </a:avLst>
          </a:prstGeom>
          <a:solidFill>
            <a:srgbClr val="99D95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latin typeface="+mj-lt"/>
              </a:rPr>
              <a:t>KHÁI NIỆM VÀ DANH PHÁP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71437" y="2199531"/>
            <a:ext cx="2666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* Amino </a:t>
            </a:r>
            <a:r>
              <a:rPr lang="en-US" altLang="en-US" sz="2800" b="1" dirty="0" err="1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axit</a:t>
            </a:r>
            <a:r>
              <a:rPr lang="en-US" altLang="en-US" sz="2800" b="1" dirty="0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57814" y="2139950"/>
            <a:ext cx="3457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  <a:r>
              <a:rPr lang="en-US" altLang="en-US" sz="3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(COOH)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646037" y="3152130"/>
            <a:ext cx="8909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* Amino </a:t>
            </a:r>
            <a:r>
              <a:rPr lang="en-US" altLang="en-US" sz="2800" b="1" dirty="0" err="1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axit</a:t>
            </a:r>
            <a:r>
              <a:rPr lang="en-US" altLang="en-US" sz="2800" b="1" dirty="0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 –NH</a:t>
            </a:r>
            <a:r>
              <a:rPr lang="en-US" altLang="en-US" sz="2800" b="1" baseline="-25000" dirty="0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A50021"/>
                </a:solidFill>
                <a:latin typeface="+mj-lt"/>
                <a:cs typeface="Times New Roman" panose="02020603050405020304" pitchFamily="18" charset="0"/>
              </a:rPr>
              <a:t> –COOH</a:t>
            </a:r>
          </a:p>
        </p:txBody>
      </p:sp>
      <p:sp>
        <p:nvSpPr>
          <p:cNvPr id="7" name="Text Box 56"/>
          <p:cNvSpPr txBox="1">
            <a:spLocks noChangeArrowheads="1"/>
          </p:cNvSpPr>
          <p:nvPr/>
        </p:nvSpPr>
        <p:spPr bwMode="auto">
          <a:xfrm>
            <a:off x="5357813" y="3768725"/>
            <a:ext cx="4267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 – COOH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619651" y="4689773"/>
            <a:ext cx="112581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A50021"/>
                </a:solidFill>
                <a:latin typeface="+mj-lt"/>
              </a:rPr>
              <a:t>* Amino </a:t>
            </a:r>
            <a:r>
              <a:rPr lang="en-US" altLang="en-US" sz="2700" b="1" dirty="0" err="1">
                <a:solidFill>
                  <a:srgbClr val="A50021"/>
                </a:solidFill>
                <a:latin typeface="+mj-lt"/>
              </a:rPr>
              <a:t>axit</a:t>
            </a:r>
            <a:r>
              <a:rPr lang="en-US" altLang="en-US" sz="2700" b="1" dirty="0">
                <a:solidFill>
                  <a:srgbClr val="A50021"/>
                </a:solidFill>
                <a:latin typeface="+mj-lt"/>
              </a:rPr>
              <a:t> no, </a:t>
            </a:r>
            <a:r>
              <a:rPr lang="en-US" altLang="en-US" sz="2700" b="1" dirty="0" err="1">
                <a:solidFill>
                  <a:srgbClr val="A50021"/>
                </a:solidFill>
                <a:latin typeface="+mj-lt"/>
              </a:rPr>
              <a:t>chứa</a:t>
            </a:r>
            <a:r>
              <a:rPr lang="en-US" altLang="en-US" sz="2700" b="1" dirty="0">
                <a:solidFill>
                  <a:srgbClr val="A50021"/>
                </a:solidFill>
                <a:latin typeface="+mj-lt"/>
              </a:rPr>
              <a:t> 1 </a:t>
            </a:r>
            <a:r>
              <a:rPr lang="en-US" altLang="en-US" sz="2700" b="1" dirty="0" err="1">
                <a:solidFill>
                  <a:srgbClr val="A50021"/>
                </a:solidFill>
                <a:latin typeface="+mj-lt"/>
              </a:rPr>
              <a:t>nhóm</a:t>
            </a:r>
            <a:r>
              <a:rPr lang="en-US" altLang="en-US" sz="2700" b="1" dirty="0">
                <a:solidFill>
                  <a:srgbClr val="A50021"/>
                </a:solidFill>
                <a:latin typeface="+mj-lt"/>
              </a:rPr>
              <a:t> –NH</a:t>
            </a:r>
            <a:r>
              <a:rPr lang="en-US" altLang="en-US" sz="2700" b="1" baseline="-25000" dirty="0">
                <a:solidFill>
                  <a:srgbClr val="A50021"/>
                </a:solidFill>
                <a:latin typeface="+mj-lt"/>
              </a:rPr>
              <a:t>2</a:t>
            </a:r>
            <a:r>
              <a:rPr lang="en-US" altLang="en-US" sz="27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en-US" altLang="en-US" sz="2700" b="1" dirty="0" err="1">
                <a:solidFill>
                  <a:srgbClr val="A50021"/>
                </a:solidFill>
                <a:latin typeface="+mj-lt"/>
              </a:rPr>
              <a:t>và</a:t>
            </a:r>
            <a:r>
              <a:rPr lang="en-US" altLang="en-US" sz="2700" b="1" dirty="0">
                <a:solidFill>
                  <a:srgbClr val="A50021"/>
                </a:solidFill>
                <a:latin typeface="+mj-lt"/>
              </a:rPr>
              <a:t> 1 </a:t>
            </a:r>
            <a:r>
              <a:rPr lang="en-US" altLang="en-US" sz="2700" b="1" dirty="0" err="1">
                <a:solidFill>
                  <a:srgbClr val="A50021"/>
                </a:solidFill>
                <a:latin typeface="+mj-lt"/>
              </a:rPr>
              <a:t>nhóm</a:t>
            </a:r>
            <a:r>
              <a:rPr lang="en-US" altLang="en-US" sz="2700" b="1" dirty="0">
                <a:solidFill>
                  <a:srgbClr val="A50021"/>
                </a:solidFill>
                <a:latin typeface="+mj-lt"/>
              </a:rPr>
              <a:t> -COOH, </a:t>
            </a:r>
            <a:r>
              <a:rPr lang="en-US" altLang="en-US" sz="2700" b="1" dirty="0" err="1">
                <a:solidFill>
                  <a:srgbClr val="A50021"/>
                </a:solidFill>
                <a:latin typeface="+mj-lt"/>
              </a:rPr>
              <a:t>mạch</a:t>
            </a:r>
            <a:r>
              <a:rPr lang="en-US" altLang="en-US" sz="27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en-US" altLang="en-US" sz="2700" b="1" dirty="0" err="1">
                <a:solidFill>
                  <a:srgbClr val="A50021"/>
                </a:solidFill>
                <a:latin typeface="+mj-lt"/>
              </a:rPr>
              <a:t>hở</a:t>
            </a:r>
            <a:endParaRPr lang="en-US" altLang="en-US" sz="2700" b="1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5257800" y="5537200"/>
            <a:ext cx="31999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2n+1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 ≥ 2)</a:t>
            </a:r>
          </a:p>
        </p:txBody>
      </p:sp>
      <p:sp>
        <p:nvSpPr>
          <p:cNvPr id="7178" name="Text Box 6"/>
          <p:cNvSpPr txBox="1">
            <a:spLocks noChangeArrowheads="1"/>
          </p:cNvSpPr>
          <p:nvPr/>
        </p:nvSpPr>
        <p:spPr bwMode="auto">
          <a:xfrm>
            <a:off x="1708731" y="1302614"/>
            <a:ext cx="5257800" cy="584775"/>
          </a:xfrm>
          <a:prstGeom prst="rect">
            <a:avLst/>
          </a:prstGeom>
          <a:solidFill>
            <a:srgbClr val="F66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CÔNG THỨC TỔNG QUÁT</a:t>
            </a:r>
          </a:p>
        </p:txBody>
      </p:sp>
      <p:sp>
        <p:nvSpPr>
          <p:cNvPr id="11" name="Horizontal Scroll 16">
            <a:extLst>
              <a:ext uri="{FF2B5EF4-FFF2-40B4-BE49-F238E27FC236}">
                <a16:creationId xmlns:a16="http://schemas.microsoft.com/office/drawing/2014/main" id="{49F73BF3-F1F6-4403-BE08-95A6AA85C71C}"/>
              </a:ext>
            </a:extLst>
          </p:cNvPr>
          <p:cNvSpPr/>
          <p:nvPr/>
        </p:nvSpPr>
        <p:spPr>
          <a:xfrm>
            <a:off x="1616364" y="222766"/>
            <a:ext cx="10575635" cy="762000"/>
          </a:xfrm>
          <a:prstGeom prst="horizontalScroll">
            <a:avLst>
              <a:gd name="adj" fmla="val 0"/>
            </a:avLst>
          </a:prstGeom>
          <a:solidFill>
            <a:srgbClr val="99D95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latin typeface="+mj-lt"/>
              </a:rPr>
              <a:t>KHÁI NIỆM VÀ DANH PHÁP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7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089150" y="1253521"/>
            <a:ext cx="2882900" cy="584775"/>
          </a:xfrm>
          <a:prstGeom prst="rect">
            <a:avLst/>
          </a:prstGeom>
          <a:solidFill>
            <a:srgbClr val="F66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DANH PHÁP</a:t>
            </a:r>
          </a:p>
        </p:txBody>
      </p:sp>
      <p:sp>
        <p:nvSpPr>
          <p:cNvPr id="11" name="Text Box 102"/>
          <p:cNvSpPr txBox="1">
            <a:spLocks noChangeArrowheads="1"/>
          </p:cNvSpPr>
          <p:nvPr/>
        </p:nvSpPr>
        <p:spPr bwMode="auto">
          <a:xfrm>
            <a:off x="2286000" y="1999427"/>
            <a:ext cx="8534400" cy="954107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D74A5E"/>
                </a:solidFill>
                <a:latin typeface="+mj-lt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D74A5E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74A5E"/>
                </a:solidFill>
                <a:latin typeface="+mj-lt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D74A5E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74A5E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D74A5E"/>
                </a:solidFill>
                <a:latin typeface="+mj-lt"/>
                <a:cs typeface="Times New Roman" pitchFamily="18" charset="0"/>
              </a:rPr>
              <a:t>: 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Axit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nhánh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(2, 3, 4, …) +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nhánh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axit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cacboxylic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120071"/>
              </p:ext>
            </p:extLst>
          </p:nvPr>
        </p:nvGraphicFramePr>
        <p:xfrm>
          <a:off x="2895600" y="3276601"/>
          <a:ext cx="7658100" cy="3352799"/>
        </p:xfrm>
        <a:graphic>
          <a:graphicData uri="http://schemas.openxmlformats.org/drawingml/2006/table">
            <a:tbl>
              <a:tblPr/>
              <a:tblGrid>
                <a:gridCol w="345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thức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D74A5E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thay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thế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D74A5E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1.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Cabin Condensed" panose="00000506000000000000" pitchFamily="2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2.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Cabin Condensed" panose="00000506000000000000" pitchFamily="2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3.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latin typeface="#9Slide03 Cabin Condensed" panose="00000506000000000000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Object 47"/>
          <p:cNvGraphicFramePr>
            <a:graphicFrameLocks noChangeAspect="1"/>
          </p:cNvGraphicFramePr>
          <p:nvPr/>
        </p:nvGraphicFramePr>
        <p:xfrm>
          <a:off x="3457576" y="3962400"/>
          <a:ext cx="20859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ISIS/Draw Sketch" r:id="rId3" imgW="988916" imgH="486249" progId="ISISServer">
                  <p:embed/>
                </p:oleObj>
              </mc:Choice>
              <mc:Fallback>
                <p:oleObj name="ISIS/Draw Sketch" r:id="rId3" imgW="988916" imgH="486249" progId="ISISServer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6" y="3962400"/>
                        <a:ext cx="20859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6"/>
          <p:cNvGraphicFramePr>
            <a:graphicFrameLocks noChangeAspect="1"/>
          </p:cNvGraphicFramePr>
          <p:nvPr/>
        </p:nvGraphicFramePr>
        <p:xfrm>
          <a:off x="3530600" y="4816475"/>
          <a:ext cx="20955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ISIS/Draw Sketch" r:id="rId5" imgW="1255406" imgH="486249" progId="ISISServer">
                  <p:embed/>
                </p:oleObj>
              </mc:Choice>
              <mc:Fallback>
                <p:oleObj name="ISIS/Draw Sketch" r:id="rId5" imgW="1255406" imgH="486249" progId="ISISServer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4816475"/>
                        <a:ext cx="20955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8"/>
          <p:cNvGraphicFramePr>
            <a:graphicFrameLocks noChangeAspect="1"/>
          </p:cNvGraphicFramePr>
          <p:nvPr/>
        </p:nvGraphicFramePr>
        <p:xfrm>
          <a:off x="3443289" y="5781676"/>
          <a:ext cx="28273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ISIS/Draw Sketch" r:id="rId7" imgW="1487492" imgH="492859" progId="ISISServer">
                  <p:embed/>
                </p:oleObj>
              </mc:Choice>
              <mc:Fallback>
                <p:oleObj name="ISIS/Draw Sketch" r:id="rId7" imgW="1487492" imgH="492859" progId="ISISServer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9" y="5781676"/>
                        <a:ext cx="28273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Horizontal Scroll 16">
            <a:extLst>
              <a:ext uri="{FF2B5EF4-FFF2-40B4-BE49-F238E27FC236}">
                <a16:creationId xmlns:a16="http://schemas.microsoft.com/office/drawing/2014/main" id="{C93A4D4F-B3D0-4BDD-9D3B-A1B7466D4494}"/>
              </a:ext>
            </a:extLst>
          </p:cNvPr>
          <p:cNvSpPr/>
          <p:nvPr/>
        </p:nvSpPr>
        <p:spPr>
          <a:xfrm>
            <a:off x="1616364" y="222766"/>
            <a:ext cx="10575635" cy="762000"/>
          </a:xfrm>
          <a:prstGeom prst="horizontalScroll">
            <a:avLst>
              <a:gd name="adj" fmla="val 0"/>
            </a:avLst>
          </a:prstGeom>
          <a:solidFill>
            <a:srgbClr val="99D95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latin typeface="+mj-lt"/>
              </a:rPr>
              <a:t>KHÁI NIỆM VÀ DANH PHÁP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Text Box 102"/>
          <p:cNvSpPr txBox="1">
            <a:spLocks noChangeArrowheads="1"/>
          </p:cNvSpPr>
          <p:nvPr/>
        </p:nvSpPr>
        <p:spPr bwMode="auto">
          <a:xfrm>
            <a:off x="1981200" y="2108537"/>
            <a:ext cx="8915400" cy="1015663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D15066"/>
                </a:solidFill>
                <a:latin typeface="+mj-lt"/>
                <a:cs typeface="Times New Roman" pitchFamily="18" charset="0"/>
              </a:rPr>
              <a:t>Tên</a:t>
            </a:r>
            <a:r>
              <a:rPr lang="en-US" sz="3000" b="1" dirty="0">
                <a:solidFill>
                  <a:srgbClr val="D15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15066"/>
                </a:solidFill>
                <a:latin typeface="+mj-lt"/>
                <a:cs typeface="Times New Roman" pitchFamily="18" charset="0"/>
              </a:rPr>
              <a:t>thay</a:t>
            </a:r>
            <a:r>
              <a:rPr lang="en-US" sz="3000" b="1" dirty="0">
                <a:solidFill>
                  <a:srgbClr val="D15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D15066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D15066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Axit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+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vị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trí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nhánh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(2, 3, 4, …) +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tên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nhánh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+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tên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axit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cacboxylic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ứng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54912"/>
              </p:ext>
            </p:extLst>
          </p:nvPr>
        </p:nvGraphicFramePr>
        <p:xfrm>
          <a:off x="2895600" y="3276601"/>
          <a:ext cx="7658100" cy="3352799"/>
        </p:xfrm>
        <a:graphic>
          <a:graphicData uri="http://schemas.openxmlformats.org/drawingml/2006/table">
            <a:tbl>
              <a:tblPr/>
              <a:tblGrid>
                <a:gridCol w="345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thức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D74A5E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thay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thế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D74A5E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#9Slide03 Cabin Condensed" panose="00000506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D74A5E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Cabin Condensed" panose="00000506000000000000" pitchFamily="2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#9Slide03 Cabin Condensed" panose="00000506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 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D74A5E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Cabin Condensed" panose="00000506000000000000" pitchFamily="2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3.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latin typeface="#9Slide03 Cabin Condensed" panose="00000506000000000000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Object 47"/>
          <p:cNvGraphicFramePr>
            <a:graphicFrameLocks noChangeAspect="1"/>
          </p:cNvGraphicFramePr>
          <p:nvPr/>
        </p:nvGraphicFramePr>
        <p:xfrm>
          <a:off x="3457576" y="3962400"/>
          <a:ext cx="20859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ISIS/Draw Sketch" r:id="rId3" imgW="988916" imgH="486249" progId="ISISServer">
                  <p:embed/>
                </p:oleObj>
              </mc:Choice>
              <mc:Fallback>
                <p:oleObj name="ISIS/Draw Sketch" r:id="rId3" imgW="988916" imgH="486249" progId="ISISServer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6" y="3962400"/>
                        <a:ext cx="20859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6"/>
          <p:cNvGraphicFramePr>
            <a:graphicFrameLocks noChangeAspect="1"/>
          </p:cNvGraphicFramePr>
          <p:nvPr/>
        </p:nvGraphicFramePr>
        <p:xfrm>
          <a:off x="3530600" y="4816475"/>
          <a:ext cx="20955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ISIS/Draw Sketch" r:id="rId5" imgW="1255406" imgH="486249" progId="ISISServer">
                  <p:embed/>
                </p:oleObj>
              </mc:Choice>
              <mc:Fallback>
                <p:oleObj name="ISIS/Draw Sketch" r:id="rId5" imgW="1255406" imgH="486249" progId="ISISServer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4816475"/>
                        <a:ext cx="20955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8"/>
          <p:cNvGraphicFramePr>
            <a:graphicFrameLocks noChangeAspect="1"/>
          </p:cNvGraphicFramePr>
          <p:nvPr/>
        </p:nvGraphicFramePr>
        <p:xfrm>
          <a:off x="3443289" y="5781676"/>
          <a:ext cx="28273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ISIS/Draw Sketch" r:id="rId7" imgW="1487492" imgH="492859" progId="ISISServer">
                  <p:embed/>
                </p:oleObj>
              </mc:Choice>
              <mc:Fallback>
                <p:oleObj name="ISIS/Draw Sketch" r:id="rId7" imgW="1487492" imgH="492859" progId="ISISServer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9" y="5781676"/>
                        <a:ext cx="28273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48451" y="4067831"/>
            <a:ext cx="3542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Axit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2- amino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etanoic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38900" y="4953000"/>
            <a:ext cx="3865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Axit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2-amino propanoic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323013" y="5905500"/>
            <a:ext cx="4259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2-amino-3-metyl butanoic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C3E4CE13-10D1-4D07-B23F-652D483DA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1253521"/>
            <a:ext cx="2882900" cy="584775"/>
          </a:xfrm>
          <a:prstGeom prst="rect">
            <a:avLst/>
          </a:prstGeom>
          <a:solidFill>
            <a:srgbClr val="F66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DANH PHÁP</a:t>
            </a:r>
          </a:p>
        </p:txBody>
      </p:sp>
      <p:sp>
        <p:nvSpPr>
          <p:cNvPr id="21" name="Horizontal Scroll 16">
            <a:extLst>
              <a:ext uri="{FF2B5EF4-FFF2-40B4-BE49-F238E27FC236}">
                <a16:creationId xmlns:a16="http://schemas.microsoft.com/office/drawing/2014/main" id="{34D76131-9249-4C4D-89CE-25785F646DB6}"/>
              </a:ext>
            </a:extLst>
          </p:cNvPr>
          <p:cNvSpPr/>
          <p:nvPr/>
        </p:nvSpPr>
        <p:spPr>
          <a:xfrm>
            <a:off x="1616364" y="222766"/>
            <a:ext cx="10575635" cy="762000"/>
          </a:xfrm>
          <a:prstGeom prst="horizontalScroll">
            <a:avLst>
              <a:gd name="adj" fmla="val 0"/>
            </a:avLst>
          </a:prstGeom>
          <a:solidFill>
            <a:srgbClr val="99D95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latin typeface="+mj-lt"/>
              </a:rPr>
              <a:t>KHÁI NIỆM VÀ DANH PHÁP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Text Box 102"/>
          <p:cNvSpPr txBox="1">
            <a:spLocks noChangeArrowheads="1"/>
          </p:cNvSpPr>
          <p:nvPr/>
        </p:nvSpPr>
        <p:spPr bwMode="auto">
          <a:xfrm>
            <a:off x="2514600" y="1938647"/>
            <a:ext cx="9283699" cy="1015663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D74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D74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D74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b="1" dirty="0">
                <a:solidFill>
                  <a:srgbClr val="D74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D74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srgbClr val="D74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D74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srgbClr val="D74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, , , , , )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cacboxylic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504116"/>
              </p:ext>
            </p:extLst>
          </p:nvPr>
        </p:nvGraphicFramePr>
        <p:xfrm>
          <a:off x="2743200" y="3231633"/>
          <a:ext cx="8534400" cy="3403601"/>
        </p:xfrm>
        <a:graphic>
          <a:graphicData uri="http://schemas.openxmlformats.org/drawingml/2006/table">
            <a:tbl>
              <a:tblPr/>
              <a:tblGrid>
                <a:gridCol w="322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D74A5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D74A5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74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D74A5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#9Slide03 Cabin Condensed" panose="00000506000000000000" pitchFamily="2" charset="0"/>
                          <a:cs typeface="Times New Roman" pitchFamily="18" charset="0"/>
                        </a:rPr>
                        <a:t>  1.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Axit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2-amino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etanoic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Cabin Condensed" panose="00000506000000000000" pitchFamily="2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#9Slide03 Cabin Condensed" panose="00000506000000000000" pitchFamily="2" charset="0"/>
                          <a:cs typeface="Times New Roman" pitchFamily="18" charset="0"/>
                        </a:rPr>
                        <a:t> 2. 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Axit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2-amino propanoic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Cabin Condensed" panose="00000506000000000000" pitchFamily="2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#9Slide03 Cabin Condensed" panose="00000506000000000000" pitchFamily="2" charset="0"/>
                          <a:cs typeface="Times New Roman" pitchFamily="18" charset="0"/>
                        </a:rPr>
                        <a:t> 3. 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Axit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2-amino-3-metyl butanoic</a:t>
                      </a:r>
                    </a:p>
                    <a:p>
                      <a:endParaRPr lang="en-US" sz="2400" dirty="0">
                        <a:latin typeface="#9Slide03 Cabin Condensed" panose="00000506000000000000" pitchFamily="2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#9Slide03 Cabin Condensed" panose="00000506000000000000" pitchFamily="2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26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923569"/>
              </p:ext>
            </p:extLst>
          </p:nvPr>
        </p:nvGraphicFramePr>
        <p:xfrm>
          <a:off x="3556001" y="3817419"/>
          <a:ext cx="20859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3" name="ISIS/Draw Sketch" r:id="rId4" imgW="988916" imgH="486249" progId="ISISServer">
                  <p:embed/>
                </p:oleObj>
              </mc:Choice>
              <mc:Fallback>
                <p:oleObj name="ISIS/Draw Sketch" r:id="rId4" imgW="988916" imgH="486249" progId="ISISServer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1" y="3817419"/>
                        <a:ext cx="20859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9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671840"/>
              </p:ext>
            </p:extLst>
          </p:nvPr>
        </p:nvGraphicFramePr>
        <p:xfrm>
          <a:off x="3490118" y="4658796"/>
          <a:ext cx="20955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4" name="ISIS/Draw Sketch" r:id="rId6" imgW="1255406" imgH="486249" progId="ISISServer">
                  <p:embed/>
                </p:oleObj>
              </mc:Choice>
              <mc:Fallback>
                <p:oleObj name="ISIS/Draw Sketch" r:id="rId6" imgW="1255406" imgH="486249" progId="ISISServer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118" y="4658796"/>
                        <a:ext cx="20955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18769"/>
              </p:ext>
            </p:extLst>
          </p:nvPr>
        </p:nvGraphicFramePr>
        <p:xfrm>
          <a:off x="3124200" y="5648413"/>
          <a:ext cx="28273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" name="ISIS/Draw Sketch" r:id="rId8" imgW="1487492" imgH="492859" progId="ISISServer">
                  <p:embed/>
                </p:oleObj>
              </mc:Choice>
              <mc:Fallback>
                <p:oleObj name="ISIS/Draw Sketch" r:id="rId8" imgW="1487492" imgH="492859" progId="ISISServer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48413"/>
                        <a:ext cx="28273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839200" y="3904732"/>
            <a:ext cx="248657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axetic</a:t>
            </a:r>
            <a:endParaRPr lang="en-US" altLang="en-US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643938" y="4573070"/>
            <a:ext cx="2743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-amino propionic</a:t>
            </a:r>
            <a:endParaRPr lang="en-US" altLang="en-US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610600" y="5597007"/>
            <a:ext cx="27432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-amino isovaleric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092F460-C96A-4036-96CA-0423AC9B4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1253521"/>
            <a:ext cx="2882900" cy="584775"/>
          </a:xfrm>
          <a:prstGeom prst="rect">
            <a:avLst/>
          </a:prstGeom>
          <a:solidFill>
            <a:srgbClr val="F66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DANH PHÁP</a:t>
            </a:r>
          </a:p>
        </p:txBody>
      </p:sp>
      <p:sp>
        <p:nvSpPr>
          <p:cNvPr id="14" name="Horizontal Scroll 16">
            <a:extLst>
              <a:ext uri="{FF2B5EF4-FFF2-40B4-BE49-F238E27FC236}">
                <a16:creationId xmlns:a16="http://schemas.microsoft.com/office/drawing/2014/main" id="{F645D099-DF71-496E-AC7F-7D2BF7095F77}"/>
              </a:ext>
            </a:extLst>
          </p:cNvPr>
          <p:cNvSpPr/>
          <p:nvPr/>
        </p:nvSpPr>
        <p:spPr>
          <a:xfrm>
            <a:off x="1616364" y="222766"/>
            <a:ext cx="10575635" cy="762000"/>
          </a:xfrm>
          <a:prstGeom prst="horizontalScroll">
            <a:avLst>
              <a:gd name="adj" fmla="val 0"/>
            </a:avLst>
          </a:prstGeom>
          <a:solidFill>
            <a:srgbClr val="99D95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+mj-lt"/>
              </a:rPr>
              <a:t>KHÁI NIỆM VÀ DANH PHÁP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8" grpId="0"/>
      <p:bldP spid="2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55648"/>
              </p:ext>
            </p:extLst>
          </p:nvPr>
        </p:nvGraphicFramePr>
        <p:xfrm>
          <a:off x="1638300" y="304800"/>
          <a:ext cx="8915400" cy="6248399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0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2-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aminoetanoic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aminoaxetic</a:t>
                      </a:r>
                      <a:endParaRPr 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lang="en-US" sz="17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1700" dirty="0">
                          <a:latin typeface="Times New Roman" pitchFamily="18" charset="0"/>
                          <a:cs typeface="Times New Roman" pitchFamily="18" charset="0"/>
                        </a:rPr>
                        <a:t>2-aminopropanoic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l-GR" sz="18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-amino propionic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2-amino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-3-metylbutanoic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aminoisovaleric</a:t>
                      </a:r>
                      <a:endParaRPr 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2,6-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điamino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hexanoic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điaminocaproic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2- amino pentan-1,5-đioic</a:t>
                      </a:r>
                    </a:p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aminoglutaric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35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2432"/>
              </p:ext>
            </p:extLst>
          </p:nvPr>
        </p:nvGraphicFramePr>
        <p:xfrm>
          <a:off x="2628901" y="1574799"/>
          <a:ext cx="20859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3" name="ISIS/Draw Sketch" r:id="rId3" imgW="988916" imgH="486249" progId="ISISServer">
                  <p:embed/>
                </p:oleObj>
              </mc:Choice>
              <mc:Fallback>
                <p:oleObj name="ISIS/Draw Sketch" r:id="rId3" imgW="988916" imgH="486249" progId="ISISServer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1574799"/>
                        <a:ext cx="20859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9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002953"/>
              </p:ext>
            </p:extLst>
          </p:nvPr>
        </p:nvGraphicFramePr>
        <p:xfrm>
          <a:off x="2570163" y="2414588"/>
          <a:ext cx="20955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4" name="ISIS/Draw Sketch" r:id="rId5" imgW="1255406" imgH="486249" progId="ISISServer">
                  <p:embed/>
                </p:oleObj>
              </mc:Choice>
              <mc:Fallback>
                <p:oleObj name="ISIS/Draw Sketch" r:id="rId5" imgW="1255406" imgH="486249" progId="ISISServer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2414588"/>
                        <a:ext cx="20955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29849"/>
              </p:ext>
            </p:extLst>
          </p:nvPr>
        </p:nvGraphicFramePr>
        <p:xfrm>
          <a:off x="2019300" y="3408363"/>
          <a:ext cx="28273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5" name="ISIS/Draw Sketch" r:id="rId7" imgW="1487492" imgH="492859" progId="ISISServer">
                  <p:embed/>
                </p:oleObj>
              </mc:Choice>
              <mc:Fallback>
                <p:oleObj name="ISIS/Draw Sketch" r:id="rId7" imgW="1487492" imgH="492859" progId="ISISServer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3408363"/>
                        <a:ext cx="282733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237420"/>
              </p:ext>
            </p:extLst>
          </p:nvPr>
        </p:nvGraphicFramePr>
        <p:xfrm>
          <a:off x="1992313" y="4540250"/>
          <a:ext cx="29892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6" name="ISIS/Draw Sketch" r:id="rId9" imgW="1635028" imgH="487596" progId="ISISServer">
                  <p:embed/>
                </p:oleObj>
              </mc:Choice>
              <mc:Fallback>
                <p:oleObj name="ISIS/Draw Sketch" r:id="rId9" imgW="1635028" imgH="487596" progId="ISISServer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540250"/>
                        <a:ext cx="298926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936864"/>
              </p:ext>
            </p:extLst>
          </p:nvPr>
        </p:nvGraphicFramePr>
        <p:xfrm>
          <a:off x="1638300" y="5767388"/>
          <a:ext cx="33528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7" name="ISIS/Draw Sketch" r:id="rId11" imgW="2052631" imgH="498532" progId="ISISServer">
                  <p:embed/>
                </p:oleObj>
              </mc:Choice>
              <mc:Fallback>
                <p:oleObj name="ISIS/Draw Sketch" r:id="rId11" imgW="2052631" imgH="498532" progId="ISISServer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5767388"/>
                        <a:ext cx="33528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858250" y="2667794"/>
            <a:ext cx="87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000" dirty="0" err="1">
                <a:latin typeface="Tahoma" panose="020B0604030504040204" pitchFamily="34" charset="0"/>
              </a:rPr>
              <a:t>Alanin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sp>
        <p:nvSpPr>
          <p:cNvPr id="17" name="Text Box 61"/>
          <p:cNvSpPr txBox="1">
            <a:spLocks noChangeArrowheads="1"/>
          </p:cNvSpPr>
          <p:nvPr/>
        </p:nvSpPr>
        <p:spPr bwMode="auto">
          <a:xfrm>
            <a:off x="8940800" y="1600199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000" dirty="0" err="1">
                <a:latin typeface="Tahoma" panose="020B0604030504040204" pitchFamily="34" charset="0"/>
              </a:rPr>
              <a:t>Glyxin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9767888" y="1577975"/>
            <a:ext cx="857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Gly</a:t>
            </a:r>
          </a:p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(75)</a:t>
            </a: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9763125" y="2422525"/>
            <a:ext cx="857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Ala</a:t>
            </a:r>
          </a:p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(89)</a:t>
            </a:r>
          </a:p>
        </p:txBody>
      </p:sp>
      <p:sp>
        <p:nvSpPr>
          <p:cNvPr id="13" name="Text Box 64"/>
          <p:cNvSpPr txBox="1">
            <a:spLocks noChangeArrowheads="1"/>
          </p:cNvSpPr>
          <p:nvPr/>
        </p:nvSpPr>
        <p:spPr bwMode="auto">
          <a:xfrm>
            <a:off x="8858250" y="3594099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Valin</a:t>
            </a:r>
          </a:p>
        </p:txBody>
      </p:sp>
      <p:sp>
        <p:nvSpPr>
          <p:cNvPr id="14" name="Text Box 65"/>
          <p:cNvSpPr txBox="1">
            <a:spLocks noChangeArrowheads="1"/>
          </p:cNvSpPr>
          <p:nvPr/>
        </p:nvSpPr>
        <p:spPr bwMode="auto">
          <a:xfrm>
            <a:off x="9767888" y="3395663"/>
            <a:ext cx="857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Val</a:t>
            </a:r>
          </a:p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(117)</a:t>
            </a:r>
          </a:p>
        </p:txBody>
      </p:sp>
      <p:sp>
        <p:nvSpPr>
          <p:cNvPr id="15" name="Text Box 67"/>
          <p:cNvSpPr txBox="1">
            <a:spLocks noChangeArrowheads="1"/>
          </p:cNvSpPr>
          <p:nvPr/>
        </p:nvSpPr>
        <p:spPr bwMode="auto">
          <a:xfrm>
            <a:off x="8858250" y="4648096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Lysin</a:t>
            </a: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9736138" y="4495800"/>
            <a:ext cx="857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Lys</a:t>
            </a:r>
          </a:p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(146)</a:t>
            </a:r>
          </a:p>
        </p:txBody>
      </p: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8801100" y="5486400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000" dirty="0" err="1">
                <a:latin typeface="Tahoma" panose="020B0604030504040204" pitchFamily="34" charset="0"/>
              </a:rPr>
              <a:t>Axit</a:t>
            </a:r>
            <a:r>
              <a:rPr lang="en-US" altLang="en-US" sz="2000" dirty="0">
                <a:latin typeface="Tahoma" panose="020B0604030504040204" pitchFamily="34" charset="0"/>
              </a:rPr>
              <a:t> glutamic</a:t>
            </a:r>
          </a:p>
        </p:txBody>
      </p:sp>
      <p:sp>
        <p:nvSpPr>
          <p:cNvPr id="21" name="Text Box 71"/>
          <p:cNvSpPr txBox="1">
            <a:spLocks noChangeArrowheads="1"/>
          </p:cNvSpPr>
          <p:nvPr/>
        </p:nvSpPr>
        <p:spPr bwMode="auto">
          <a:xfrm>
            <a:off x="9764713" y="5562600"/>
            <a:ext cx="857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Glu</a:t>
            </a:r>
          </a:p>
          <a:p>
            <a:pPr algn="ctr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(147)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" grpId="0"/>
      <p:bldP spid="13" grpId="0"/>
      <p:bldP spid="14" grpId="0"/>
      <p:bldP spid="15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837</Words>
  <Application>Microsoft Office PowerPoint</Application>
  <PresentationFormat>Widescreen</PresentationFormat>
  <Paragraphs>183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#9Slide03 Cabin Condensed</vt:lpstr>
      <vt:lpstr>Arial</vt:lpstr>
      <vt:lpstr>Tahoma</vt:lpstr>
      <vt:lpstr>Times New Roman</vt:lpstr>
      <vt:lpstr>Default Design</vt:lpstr>
      <vt:lpstr>ISIS/Draw Sketch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Burio ThaiSon</cp:lastModifiedBy>
  <cp:revision>411</cp:revision>
  <dcterms:created xsi:type="dcterms:W3CDTF">2008-10-28T03:11:49Z</dcterms:created>
  <dcterms:modified xsi:type="dcterms:W3CDTF">2021-10-22T23:45:42Z</dcterms:modified>
</cp:coreProperties>
</file>